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8" r:id="rId3"/>
    <p:sldId id="280" r:id="rId4"/>
    <p:sldId id="267" r:id="rId5"/>
    <p:sldId id="278" r:id="rId6"/>
    <p:sldId id="279" r:id="rId7"/>
    <p:sldId id="269" r:id="rId8"/>
    <p:sldId id="259" r:id="rId9"/>
    <p:sldId id="266" r:id="rId10"/>
    <p:sldId id="268" r:id="rId11"/>
    <p:sldId id="261" r:id="rId12"/>
    <p:sldId id="262" r:id="rId13"/>
    <p:sldId id="265" r:id="rId14"/>
    <p:sldId id="263" r:id="rId15"/>
    <p:sldId id="276" r:id="rId16"/>
    <p:sldId id="260" r:id="rId17"/>
    <p:sldId id="264" r:id="rId18"/>
    <p:sldId id="271" r:id="rId19"/>
    <p:sldId id="273" r:id="rId20"/>
    <p:sldId id="275" r:id="rId21"/>
    <p:sldId id="272" r:id="rId22"/>
    <p:sldId id="270" r:id="rId23"/>
    <p:sldId id="274" r:id="rId24"/>
    <p:sldId id="277" r:id="rId25"/>
  </p:sldIdLst>
  <p:sldSz cx="9144000" cy="6858000" type="screen4x3"/>
  <p:notesSz cx="6858000" cy="9144000"/>
  <p:defaultTextStyle>
    <a:defPPr>
      <a:defRPr lang="es-CO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8" autoAdjust="0"/>
    <p:restoredTop sz="94650"/>
  </p:normalViewPr>
  <p:slideViewPr>
    <p:cSldViewPr>
      <p:cViewPr>
        <p:scale>
          <a:sx n="108" d="100"/>
          <a:sy n="108" d="100"/>
        </p:scale>
        <p:origin x="1640" y="3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19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>
            <a:extLst>
              <a:ext uri="{FF2B5EF4-FFF2-40B4-BE49-F238E27FC236}">
                <a16:creationId xmlns:a16="http://schemas.microsoft.com/office/drawing/2014/main" id="{358C11FA-FBC8-7C00-F607-00F07D962C8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3" name="2 Marcador de fecha">
            <a:extLst>
              <a:ext uri="{FF2B5EF4-FFF2-40B4-BE49-F238E27FC236}">
                <a16:creationId xmlns:a16="http://schemas.microsoft.com/office/drawing/2014/main" id="{75BFF428-97A3-643D-61CE-9817B4AB248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EC940562-45DF-3E45-83C0-EC0A078FEA6D}" type="datetimeFigureOut">
              <a:rPr lang="es-CO"/>
              <a:pPr>
                <a:defRPr/>
              </a:pPr>
              <a:t>14/11/23</a:t>
            </a:fld>
            <a:endParaRPr lang="es-CO"/>
          </a:p>
        </p:txBody>
      </p:sp>
      <p:sp>
        <p:nvSpPr>
          <p:cNvPr id="4" name="3 Marcador de pie de página">
            <a:extLst>
              <a:ext uri="{FF2B5EF4-FFF2-40B4-BE49-F238E27FC236}">
                <a16:creationId xmlns:a16="http://schemas.microsoft.com/office/drawing/2014/main" id="{8CC25A32-F180-E5B6-A981-56518CE441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5" name="4 Marcador de número de diapositiva">
            <a:extLst>
              <a:ext uri="{FF2B5EF4-FFF2-40B4-BE49-F238E27FC236}">
                <a16:creationId xmlns:a16="http://schemas.microsoft.com/office/drawing/2014/main" id="{04CB87D0-1816-0917-F028-A5114A95A7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EF60224-B6D8-8C4F-BF8D-721312A2AD26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>
            <a:extLst>
              <a:ext uri="{FF2B5EF4-FFF2-40B4-BE49-F238E27FC236}">
                <a16:creationId xmlns:a16="http://schemas.microsoft.com/office/drawing/2014/main" id="{951A76FB-3836-4AB1-5032-137D73AB3B1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3" name="2 Marcador de fecha">
            <a:extLst>
              <a:ext uri="{FF2B5EF4-FFF2-40B4-BE49-F238E27FC236}">
                <a16:creationId xmlns:a16="http://schemas.microsoft.com/office/drawing/2014/main" id="{8BA1C251-7D79-4F16-1443-26E29267228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CB74148-F928-2146-AEFF-F6CA3E2C72AE}" type="datetimeFigureOut">
              <a:rPr lang="es-CO"/>
              <a:pPr>
                <a:defRPr/>
              </a:pPr>
              <a:t>14/11/23</a:t>
            </a:fld>
            <a:endParaRPr lang="es-CO"/>
          </a:p>
        </p:txBody>
      </p:sp>
      <p:sp>
        <p:nvSpPr>
          <p:cNvPr id="4" name="3 Marcador de imagen de diapositiva">
            <a:extLst>
              <a:ext uri="{FF2B5EF4-FFF2-40B4-BE49-F238E27FC236}">
                <a16:creationId xmlns:a16="http://schemas.microsoft.com/office/drawing/2014/main" id="{91294083-BAC2-6DAA-F923-EE48CE5BED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CO" noProof="0"/>
          </a:p>
        </p:txBody>
      </p:sp>
      <p:sp>
        <p:nvSpPr>
          <p:cNvPr id="5" name="4 Marcador de notas">
            <a:extLst>
              <a:ext uri="{FF2B5EF4-FFF2-40B4-BE49-F238E27FC236}">
                <a16:creationId xmlns:a16="http://schemas.microsoft.com/office/drawing/2014/main" id="{63C9B7A3-9B5E-CA7B-9CDF-112C901CD8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CO" noProof="0"/>
          </a:p>
        </p:txBody>
      </p:sp>
      <p:sp>
        <p:nvSpPr>
          <p:cNvPr id="6" name="5 Marcador de pie de página">
            <a:extLst>
              <a:ext uri="{FF2B5EF4-FFF2-40B4-BE49-F238E27FC236}">
                <a16:creationId xmlns:a16="http://schemas.microsoft.com/office/drawing/2014/main" id="{B77E2C13-D749-D244-4D57-05DB0198319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7" name="6 Marcador de número de diapositiva">
            <a:extLst>
              <a:ext uri="{FF2B5EF4-FFF2-40B4-BE49-F238E27FC236}">
                <a16:creationId xmlns:a16="http://schemas.microsoft.com/office/drawing/2014/main" id="{AF56811F-60AC-9163-3F5B-DDAA48CEB6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1CFE013-1605-9247-8CFA-86BD79D94434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1</a:t>
            </a:fld>
            <a:endParaRPr lang="es-CO" altLang="es-CO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10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687781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11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122771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12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143010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13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657129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14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3905423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15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5261165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16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41255654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17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3176451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18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32511440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19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010000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2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3436670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20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0299012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21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8594388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22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2522093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23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0021689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24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848983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3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856298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4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304974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5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224944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6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402515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7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3522203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8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079749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Marcador de imagen de diapositiva">
            <a:extLst>
              <a:ext uri="{FF2B5EF4-FFF2-40B4-BE49-F238E27FC236}">
                <a16:creationId xmlns:a16="http://schemas.microsoft.com/office/drawing/2014/main" id="{AC9D6E78-D91A-535F-45FE-596AEE4DB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2 Marcador de notas">
            <a:extLst>
              <a:ext uri="{FF2B5EF4-FFF2-40B4-BE49-F238E27FC236}">
                <a16:creationId xmlns:a16="http://schemas.microsoft.com/office/drawing/2014/main" id="{69AFB7FE-23E0-BD27-852E-D5BEFDCE0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14339" name="3 Marcador de número de diapositiva">
            <a:extLst>
              <a:ext uri="{FF2B5EF4-FFF2-40B4-BE49-F238E27FC236}">
                <a16:creationId xmlns:a16="http://schemas.microsoft.com/office/drawing/2014/main" id="{79FD77AC-4AB1-85A8-4599-9D622E60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29161F-1E7D-ED48-967D-90075B5B77F4}" type="slidenum">
              <a:rPr lang="es-CO" altLang="es-CO" smtClean="0"/>
              <a:pPr>
                <a:spcBef>
                  <a:spcPct val="0"/>
                </a:spcBef>
              </a:pPr>
              <a:t>9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251877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7 Rectángulo">
            <a:extLst>
              <a:ext uri="{FF2B5EF4-FFF2-40B4-BE49-F238E27FC236}">
                <a16:creationId xmlns:a16="http://schemas.microsoft.com/office/drawing/2014/main" id="{8703CA97-8669-2BEC-D92F-04D42553ECB6}"/>
              </a:ext>
            </a:extLst>
          </p:cNvPr>
          <p:cNvSpPr/>
          <p:nvPr userDrawn="1"/>
        </p:nvSpPr>
        <p:spPr>
          <a:xfrm>
            <a:off x="0" y="5786438"/>
            <a:ext cx="9144000" cy="1071562"/>
          </a:xfrm>
          <a:prstGeom prst="rect">
            <a:avLst/>
          </a:prstGeom>
          <a:solidFill>
            <a:srgbClr val="D5D6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/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4000496" y="71414"/>
            <a:ext cx="5072066" cy="571504"/>
          </a:xfrm>
        </p:spPr>
        <p:txBody>
          <a:bodyPr/>
          <a:lstStyle>
            <a:lvl1pPr algn="r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857224" y="857232"/>
            <a:ext cx="7715304" cy="500066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5" name="5 Marcador de número de diapositiva">
            <a:extLst>
              <a:ext uri="{FF2B5EF4-FFF2-40B4-BE49-F238E27FC236}">
                <a16:creationId xmlns:a16="http://schemas.microsoft.com/office/drawing/2014/main" id="{6F2E3FA9-7F7E-2940-6E9A-7B120D06BF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438" y="206375"/>
            <a:ext cx="785812" cy="365125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4D5F9E9-39FC-8B4A-A419-1E79667A6E4D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04574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5 Marcador de número de diapositiva" descr="&lt;No.&gt;">
            <a:extLst>
              <a:ext uri="{FF2B5EF4-FFF2-40B4-BE49-F238E27FC236}">
                <a16:creationId xmlns:a16="http://schemas.microsoft.com/office/drawing/2014/main" id="{F81F8953-7228-7F48-11A6-776ACA744E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A520C8-52BB-F346-B9D3-6745A66CC780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358226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57224" y="264318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857224" y="1071546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5 Marcador de número de diapositiva" descr="&lt;No.&gt;">
            <a:extLst>
              <a:ext uri="{FF2B5EF4-FFF2-40B4-BE49-F238E27FC236}">
                <a16:creationId xmlns:a16="http://schemas.microsoft.com/office/drawing/2014/main" id="{5EF0616A-5EF5-48DA-9E9E-98CCE97023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3321E-53A9-2A4E-A1EE-BFB9F2336950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4125674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857224" y="2214554"/>
            <a:ext cx="3571900" cy="402589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2214554"/>
            <a:ext cx="4038600" cy="40005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5 Marcador de número de diapositiva" descr="&lt;No.&gt;">
            <a:extLst>
              <a:ext uri="{FF2B5EF4-FFF2-40B4-BE49-F238E27FC236}">
                <a16:creationId xmlns:a16="http://schemas.microsoft.com/office/drawing/2014/main" id="{92303656-C748-A06A-54A3-984D09BDE0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358D93-EAC6-F646-A1A1-B8011E4667F8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799360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5 Marcador de número de diapositiva" descr="&lt;No.&gt;">
            <a:extLst>
              <a:ext uri="{FF2B5EF4-FFF2-40B4-BE49-F238E27FC236}">
                <a16:creationId xmlns:a16="http://schemas.microsoft.com/office/drawing/2014/main" id="{BE63CE8A-C85E-1DA8-9D6C-0E57F47858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0D9E57-40CF-194B-85B2-44A672EBC098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443603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5 Marcador de número de diapositiva" descr="&lt;No.&gt;">
            <a:extLst>
              <a:ext uri="{FF2B5EF4-FFF2-40B4-BE49-F238E27FC236}">
                <a16:creationId xmlns:a16="http://schemas.microsoft.com/office/drawing/2014/main" id="{773C315E-0964-CF0A-8EF8-9472B7C1FC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C2A981-5816-EF4A-B71E-94B78CD247B7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335000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 Marcador de número de diapositiva" descr="&lt;No.&gt;">
            <a:extLst>
              <a:ext uri="{FF2B5EF4-FFF2-40B4-BE49-F238E27FC236}">
                <a16:creationId xmlns:a16="http://schemas.microsoft.com/office/drawing/2014/main" id="{12D8533C-5770-FFF8-FFB6-91137A65EC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DE43A5-76B5-1A42-B9C6-6B608A0CAC8C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404973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57224" y="857232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032250" y="85723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857224" y="200024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5 Marcador de número de diapositiva" descr="&lt;No.&gt;">
            <a:extLst>
              <a:ext uri="{FF2B5EF4-FFF2-40B4-BE49-F238E27FC236}">
                <a16:creationId xmlns:a16="http://schemas.microsoft.com/office/drawing/2014/main" id="{528E1112-B808-7AD4-BD80-45B35F5C4E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8D8BEA-1C75-D342-AE65-12492A7915AC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241587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5072074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928670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O" noProof="0"/>
          </a:p>
        </p:txBody>
      </p:sp>
      <p:sp>
        <p:nvSpPr>
          <p:cNvPr id="4" name="5 Marcador de número de diapositiva" descr="&lt;No.&gt;">
            <a:extLst>
              <a:ext uri="{FF2B5EF4-FFF2-40B4-BE49-F238E27FC236}">
                <a16:creationId xmlns:a16="http://schemas.microsoft.com/office/drawing/2014/main" id="{65CEFCAF-122C-E864-4FFD-ACD77BB34D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96EF00-22EE-1F4C-87CC-0610E1BE01FD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625042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1 Marcador de título">
            <a:extLst>
              <a:ext uri="{FF2B5EF4-FFF2-40B4-BE49-F238E27FC236}">
                <a16:creationId xmlns:a16="http://schemas.microsoft.com/office/drawing/2014/main" id="{A563B59A-01AC-8035-9750-1C06814180D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57250" y="8572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CO"/>
              <a:t>Haga clic para modificar el estilo de título del patrón</a:t>
            </a:r>
            <a:endParaRPr lang="es-CO" altLang="es-CO"/>
          </a:p>
        </p:txBody>
      </p:sp>
      <p:sp>
        <p:nvSpPr>
          <p:cNvPr id="6" name="5 Marcador de número de diapositiva" descr="&lt;No.&gt;">
            <a:extLst>
              <a:ext uri="{FF2B5EF4-FFF2-40B4-BE49-F238E27FC236}">
                <a16:creationId xmlns:a16="http://schemas.microsoft.com/office/drawing/2014/main" id="{2D67FF67-D697-2D42-6BF4-3AE23ADA37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2875" y="214313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24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9DB61C7-5106-924C-A88D-442ED2AFD170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  <p:sp>
        <p:nvSpPr>
          <p:cNvPr id="7" name="6 Rectángulo">
            <a:extLst>
              <a:ext uri="{FF2B5EF4-FFF2-40B4-BE49-F238E27FC236}">
                <a16:creationId xmlns:a16="http://schemas.microsoft.com/office/drawing/2014/main" id="{82ABB9FF-6FE3-938A-3B1E-EC6BB3849A0C}"/>
              </a:ext>
            </a:extLst>
          </p:cNvPr>
          <p:cNvSpPr/>
          <p:nvPr userDrawn="1"/>
        </p:nvSpPr>
        <p:spPr>
          <a:xfrm>
            <a:off x="0" y="5786438"/>
            <a:ext cx="9144000" cy="1071562"/>
          </a:xfrm>
          <a:prstGeom prst="rect">
            <a:avLst/>
          </a:prstGeom>
          <a:solidFill>
            <a:srgbClr val="D5D6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/>
          </a:p>
        </p:txBody>
      </p:sp>
      <p:sp>
        <p:nvSpPr>
          <p:cNvPr id="1029" name="2 Marcador de texto">
            <a:extLst>
              <a:ext uri="{FF2B5EF4-FFF2-40B4-BE49-F238E27FC236}">
                <a16:creationId xmlns:a16="http://schemas.microsoft.com/office/drawing/2014/main" id="{65AD6392-7289-93DB-A18C-91BC64FFC0C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57250" y="2182813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CO"/>
              <a:t>Haga clic para modificar el estilo de texto del patrón</a:t>
            </a:r>
          </a:p>
          <a:p>
            <a:pPr lvl="1"/>
            <a:r>
              <a:rPr lang="es-ES" altLang="es-CO"/>
              <a:t>Segundo nivel</a:t>
            </a:r>
          </a:p>
          <a:p>
            <a:pPr lvl="2"/>
            <a:r>
              <a:rPr lang="es-ES" altLang="es-CO"/>
              <a:t>Tercer nivel</a:t>
            </a:r>
          </a:p>
          <a:p>
            <a:pPr lvl="3"/>
            <a:r>
              <a:rPr lang="es-ES" altLang="es-CO"/>
              <a:t>Cuarto nivel</a:t>
            </a:r>
          </a:p>
          <a:p>
            <a:pPr lvl="4"/>
            <a:r>
              <a:rPr lang="es-ES" altLang="es-CO"/>
              <a:t>Quinto nivel</a:t>
            </a:r>
            <a:endParaRPr lang="es-CO" altLang="es-C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desi.lbl.gov/doc/releases/edr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maths.ed.ac.uk/~v1ranick/papers/wilsongraph.pdf" TargetMode="External"/><Relationship Id="rId4" Type="http://schemas.openxmlformats.org/officeDocument/2006/relationships/hyperlink" Target="https://scikit-learn.org/stable/user_guide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88640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 dirty="0"/>
              <a:t>Seminario de astronomía – 27/11/2023</a:t>
            </a:r>
          </a:p>
        </p:txBody>
      </p:sp>
      <p:sp>
        <p:nvSpPr>
          <p:cNvPr id="3" name="2 Subtítulo">
            <a:extLst>
              <a:ext uri="{FF2B5EF4-FFF2-40B4-BE49-F238E27FC236}">
                <a16:creationId xmlns:a16="http://schemas.microsoft.com/office/drawing/2014/main" id="{5002C112-9230-3615-E6E2-5395B9BF3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3713" y="5876925"/>
            <a:ext cx="7272337" cy="838200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Estimación de masa estelar de galaxias con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</a:t>
            </a:r>
          </a:p>
        </p:txBody>
      </p:sp>
      <p:sp>
        <p:nvSpPr>
          <p:cNvPr id="13315" name="CuadroTexto 5">
            <a:extLst>
              <a:ext uri="{FF2B5EF4-FFF2-40B4-BE49-F238E27FC236}">
                <a16:creationId xmlns:a16="http://schemas.microsoft.com/office/drawing/2014/main" id="{81FE042E-7576-D1FA-C75D-99B6D5276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1720840"/>
            <a:ext cx="3559175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CO" altLang="es-CO" sz="3600" b="1" dirty="0"/>
              <a:t>Estimación de masa estelar de galaxias con </a:t>
            </a:r>
            <a:r>
              <a:rPr lang="es-CO" altLang="es-CO" sz="3600" b="1" dirty="0" err="1"/>
              <a:t>Graph</a:t>
            </a:r>
            <a:r>
              <a:rPr lang="es-CO" altLang="es-CO" sz="3600" b="1" dirty="0"/>
              <a:t> Neural Networks</a:t>
            </a:r>
          </a:p>
        </p:txBody>
      </p:sp>
      <p:pic>
        <p:nvPicPr>
          <p:cNvPr id="13316" name="Imagen 1">
            <a:extLst>
              <a:ext uri="{FF2B5EF4-FFF2-40B4-BE49-F238E27FC236}">
                <a16:creationId xmlns:a16="http://schemas.microsoft.com/office/drawing/2014/main" id="{068331B8-5CC2-8CB2-CF25-6C8D73964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268760"/>
            <a:ext cx="5364088" cy="4023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3" name="2 Subtítulo">
            <a:extLst>
              <a:ext uri="{FF2B5EF4-FFF2-40B4-BE49-F238E27FC236}">
                <a16:creationId xmlns:a16="http://schemas.microsoft.com/office/drawing/2014/main" id="{5002C112-9230-3615-E6E2-5395B9BF3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3713" y="5876925"/>
            <a:ext cx="7272337" cy="838200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Estimación de masa estelar de galaxias con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0A0705C-FA4D-DF25-5B14-594F96957F57}"/>
              </a:ext>
            </a:extLst>
          </p:cNvPr>
          <p:cNvSpPr txBox="1"/>
          <p:nvPr/>
        </p:nvSpPr>
        <p:spPr>
          <a:xfrm>
            <a:off x="647211" y="1236180"/>
            <a:ext cx="77990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s-CO" sz="2400" b="1" dirty="0"/>
              <a:t>Función de pérdida: error cuadrático medio (MSE)</a:t>
            </a:r>
            <a:endParaRPr kumimoji="0" lang="es-CO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46A494E9-85A5-6A14-20C7-A5399C43B0FD}"/>
                  </a:ext>
                </a:extLst>
              </p:cNvPr>
              <p:cNvSpPr txBox="1"/>
              <p:nvPr/>
            </p:nvSpPr>
            <p:spPr>
              <a:xfrm>
                <a:off x="647211" y="1696295"/>
                <a:ext cx="2772283" cy="840295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s-E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itchFamily="34" charset="0"/>
                        </a:rPr>
                        <m:t>𝑀𝑆𝐸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kumimoji="0" lang="en-US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0" lang="en-US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es-CO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46A494E9-85A5-6A14-20C7-A5399C43B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211" y="1696295"/>
                <a:ext cx="2772283" cy="840295"/>
              </a:xfrm>
              <a:prstGeom prst="rect">
                <a:avLst/>
              </a:prstGeom>
              <a:blipFill>
                <a:blip r:embed="rId3"/>
                <a:stretch>
                  <a:fillRect t="-119403" b="-17910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uadroTexto 5">
            <a:extLst>
              <a:ext uri="{FF2B5EF4-FFF2-40B4-BE49-F238E27FC236}">
                <a16:creationId xmlns:a16="http://schemas.microsoft.com/office/drawing/2014/main" id="{B16B1B41-B03D-1481-AB0D-C5ABB5E7A1D1}"/>
              </a:ext>
            </a:extLst>
          </p:cNvPr>
          <p:cNvSpPr txBox="1"/>
          <p:nvPr/>
        </p:nvSpPr>
        <p:spPr>
          <a:xfrm>
            <a:off x="3095482" y="3254976"/>
            <a:ext cx="56267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s-CO" sz="2400" b="1" dirty="0"/>
              <a:t>Coeficiente de correlación lineal R</a:t>
            </a:r>
            <a:r>
              <a:rPr lang="es-CO" sz="2400" b="1" baseline="30000" dirty="0"/>
              <a:t>2</a:t>
            </a:r>
            <a:endParaRPr kumimoji="0" lang="es-CO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34A1EB2D-3965-D9EA-E386-77B2A2A0D26B}"/>
                  </a:ext>
                </a:extLst>
              </p:cNvPr>
              <p:cNvSpPr txBox="1"/>
              <p:nvPr/>
            </p:nvSpPr>
            <p:spPr>
              <a:xfrm>
                <a:off x="5908875" y="3742247"/>
                <a:ext cx="2813392" cy="827021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eaLnBrk="1" fontAlgn="auto" hangingPunct="1">
                  <a:spcBef>
                    <a:spcPct val="2000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0" 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kumimoji="0" lang="en-US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kumimoji="0" lang="en-US" sz="2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en-US" sz="2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US" sz="2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kumimoji="0" 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kumimoji="0" lang="en-US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0" lang="en-US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kumimoji="0" lang="es-CO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34A1EB2D-3965-D9EA-E386-77B2A2A0D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875" y="3742247"/>
                <a:ext cx="2813392" cy="827021"/>
              </a:xfrm>
              <a:prstGeom prst="rect">
                <a:avLst/>
              </a:prstGeom>
              <a:blipFill>
                <a:blip r:embed="rId4"/>
                <a:stretch>
                  <a:fillRect t="-74242" b="-11212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uadroTexto 1">
            <a:extLst>
              <a:ext uri="{FF2B5EF4-FFF2-40B4-BE49-F238E27FC236}">
                <a16:creationId xmlns:a16="http://schemas.microsoft.com/office/drawing/2014/main" id="{4733BE38-D09B-F741-C010-FB7CE1E2DF5B}"/>
              </a:ext>
            </a:extLst>
          </p:cNvPr>
          <p:cNvSpPr txBox="1"/>
          <p:nvPr/>
        </p:nvSpPr>
        <p:spPr>
          <a:xfrm>
            <a:off x="3095482" y="4691986"/>
            <a:ext cx="5626785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s-CO" sz="1400" dirty="0">
                <a:solidFill>
                  <a:srgbClr val="7F7F7F"/>
                </a:solidFill>
                <a:latin typeface="Söhne"/>
              </a:rPr>
              <a:t>Proporción </a:t>
            </a:r>
            <a:r>
              <a:rPr lang="es-CO" sz="1400" b="0" i="0" dirty="0">
                <a:solidFill>
                  <a:srgbClr val="7F7F7F"/>
                </a:solidFill>
                <a:effectLst/>
                <a:latin typeface="Söhne"/>
              </a:rPr>
              <a:t>de la varianza en la variable dependiente que es predecible a partir de las variables independientes en el modelo</a:t>
            </a:r>
            <a:endParaRPr lang="es-CO" sz="1400" dirty="0">
              <a:solidFill>
                <a:srgbClr val="7F7F7F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CC67AD2-A687-0392-D22F-C11D3C501DEB}"/>
              </a:ext>
            </a:extLst>
          </p:cNvPr>
          <p:cNvSpPr txBox="1"/>
          <p:nvPr/>
        </p:nvSpPr>
        <p:spPr>
          <a:xfrm>
            <a:off x="647211" y="2611635"/>
            <a:ext cx="5261664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s-CO" sz="1400" dirty="0">
                <a:solidFill>
                  <a:srgbClr val="7F7F7F"/>
                </a:solidFill>
                <a:latin typeface="Söhne"/>
              </a:rPr>
              <a:t>P</a:t>
            </a:r>
            <a:r>
              <a:rPr lang="es-CO" sz="1400" b="0" i="0" dirty="0">
                <a:solidFill>
                  <a:srgbClr val="7F7F7F"/>
                </a:solidFill>
                <a:effectLst/>
                <a:latin typeface="Söhne"/>
              </a:rPr>
              <a:t>romedio de los cuadrados de los errores entre las predicciones del modelo y los valores reales</a:t>
            </a:r>
            <a:endParaRPr lang="es-CO" sz="14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870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3" name="2 Subtítulo">
            <a:extLst>
              <a:ext uri="{FF2B5EF4-FFF2-40B4-BE49-F238E27FC236}">
                <a16:creationId xmlns:a16="http://schemas.microsoft.com/office/drawing/2014/main" id="{5002C112-9230-3615-E6E2-5395B9BF3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3713" y="5876925"/>
            <a:ext cx="7272337" cy="838200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Estimación de masa estelar de galaxias con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A0A0705C-FA4D-DF25-5B14-594F96957F57}"/>
                  </a:ext>
                </a:extLst>
              </p:cNvPr>
              <p:cNvSpPr txBox="1"/>
              <p:nvPr/>
            </p:nvSpPr>
            <p:spPr>
              <a:xfrm>
                <a:off x="672495" y="1050004"/>
                <a:ext cx="7799007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400" b="0" i="1" dirty="0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CO" sz="2400" b="0" i="1" baseline="3000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s-CO" sz="2400" b="0" i="1" dirty="0" smtClean="0">
                          <a:latin typeface="Cambria Math" panose="02040503050406030204" pitchFamily="18" charset="0"/>
                        </a:rPr>
                        <m:t>=1.000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0" lang="es-CO" sz="24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endParaRPr>
              </a:p>
              <a:p>
                <a:pPr eaLnBrk="1" fontAlgn="auto" hangingPunct="1">
                  <a:spcBef>
                    <a:spcPct val="2000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s-CO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𝑚𝑠𝑒</m:t>
                      </m:r>
                      <m:r>
                        <a:rPr kumimoji="0" lang="es-CO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=0.0515</m:t>
                      </m:r>
                    </m:oMath>
                  </m:oMathPara>
                </a14:m>
                <a:endParaRPr kumimoji="0" lang="es-CO" sz="24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A0A0705C-FA4D-DF25-5B14-594F96957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95" y="1050004"/>
                <a:ext cx="7799007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Marcador de contenido 1">
            <a:extLst>
              <a:ext uri="{FF2B5EF4-FFF2-40B4-BE49-F238E27FC236}">
                <a16:creationId xmlns:a16="http://schemas.microsoft.com/office/drawing/2014/main" id="{1404578C-4403-B36C-AF7C-357710EA99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52" b="49933"/>
          <a:stretch/>
        </p:blipFill>
        <p:spPr bwMode="auto">
          <a:xfrm>
            <a:off x="150402" y="2060848"/>
            <a:ext cx="8843195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112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3" name="2 Subtítulo">
            <a:extLst>
              <a:ext uri="{FF2B5EF4-FFF2-40B4-BE49-F238E27FC236}">
                <a16:creationId xmlns:a16="http://schemas.microsoft.com/office/drawing/2014/main" id="{5002C112-9230-3615-E6E2-5395B9BF3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3713" y="5876925"/>
            <a:ext cx="7272337" cy="838200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Estimación de masa estelar de galaxias con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B3108C4-07D9-BD5E-D06D-41B4DA6777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105"/>
          <a:stretch/>
        </p:blipFill>
        <p:spPr>
          <a:xfrm>
            <a:off x="143508" y="1484784"/>
            <a:ext cx="8856984" cy="363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59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3" name="2 Subtítulo">
            <a:extLst>
              <a:ext uri="{FF2B5EF4-FFF2-40B4-BE49-F238E27FC236}">
                <a16:creationId xmlns:a16="http://schemas.microsoft.com/office/drawing/2014/main" id="{5002C112-9230-3615-E6E2-5395B9BF3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3713" y="5876925"/>
            <a:ext cx="7272337" cy="838200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Estimación de masa estelar de galaxias con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41EA392D-92DE-7D2D-7DB7-FF6CEE317A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2490076"/>
                  </p:ext>
                </p:extLst>
              </p:nvPr>
            </p:nvGraphicFramePr>
            <p:xfrm>
              <a:off x="1524000" y="2999230"/>
              <a:ext cx="6096000" cy="14844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12619151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85277448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99528179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𝑹𝒐𝒔𝒆𝒕𝒕𝒆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𝒏𝒖𝒎𝒃𝒆𝒓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𝒎𝒔𝒆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089323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𝑡𝑟𝑎𝑖𝑛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1.000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0.0515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7891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 (</m:t>
                                </m:r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𝑡𝑒𝑠𝑡</m:t>
                                </m:r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0.8612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0.0596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206159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 (</m:t>
                                </m:r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𝑡𝑒𝑠𝑡</m:t>
                                </m:r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0.8504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0.0637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78746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41EA392D-92DE-7D2D-7DB7-FF6CEE317A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2490076"/>
                  </p:ext>
                </p:extLst>
              </p:nvPr>
            </p:nvGraphicFramePr>
            <p:xfrm>
              <a:off x="1524000" y="2999230"/>
              <a:ext cx="6096000" cy="14844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12619151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85277448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995281791"/>
                        </a:ext>
                      </a:extLst>
                    </a:gridCol>
                  </a:tblGrid>
                  <a:tr h="37192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25" t="-3333" r="-201250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625" t="-3333" r="-101250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625" t="-3333" r="-1250" b="-3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89323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25" t="-106897" r="-201250" b="-2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625" t="-106897" r="-101250" b="-2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625" t="-106897" r="-1250" b="-2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37891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25" t="-200000" r="-201250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625" t="-200000" r="-101250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625" t="-200000" r="-1250" b="-1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06159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25" t="-310345" r="-201250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625" t="-310345" r="-101250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625" t="-310345" r="-1250" b="-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78746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CuadroTexto 5">
            <a:extLst>
              <a:ext uri="{FF2B5EF4-FFF2-40B4-BE49-F238E27FC236}">
                <a16:creationId xmlns:a16="http://schemas.microsoft.com/office/drawing/2014/main" id="{048B8A32-5C15-F27B-B729-8032652F0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4559" y="1465983"/>
            <a:ext cx="327194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CO" altLang="es-CO" sz="3600" b="1" dirty="0"/>
              <a:t>Modelo Lineal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09DB7F1-FDF5-935F-423B-863C7102361F}"/>
              </a:ext>
            </a:extLst>
          </p:cNvPr>
          <p:cNvSpPr txBox="1"/>
          <p:nvPr/>
        </p:nvSpPr>
        <p:spPr>
          <a:xfrm>
            <a:off x="2936026" y="2112314"/>
            <a:ext cx="327194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Algunos resultados de prueba</a:t>
            </a:r>
            <a:endParaRPr lang="es-CO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0CC906D-D631-24A6-5315-A7156A6CEB2E}"/>
              </a:ext>
            </a:extLst>
          </p:cNvPr>
          <p:cNvSpPr txBox="1"/>
          <p:nvPr/>
        </p:nvSpPr>
        <p:spPr>
          <a:xfrm>
            <a:off x="6804561" y="2671948"/>
            <a:ext cx="184731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es-CO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22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3" name="2 Subtítulo">
            <a:extLst>
              <a:ext uri="{FF2B5EF4-FFF2-40B4-BE49-F238E27FC236}">
                <a16:creationId xmlns:a16="http://schemas.microsoft.com/office/drawing/2014/main" id="{5002C112-9230-3615-E6E2-5395B9BF3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3713" y="5876925"/>
            <a:ext cx="7272337" cy="838200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Estimación de la masa estelar de galaxias con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</a:t>
            </a:r>
          </a:p>
        </p:txBody>
      </p:sp>
      <p:sp>
        <p:nvSpPr>
          <p:cNvPr id="13315" name="CuadroTexto 5">
            <a:extLst>
              <a:ext uri="{FF2B5EF4-FFF2-40B4-BE49-F238E27FC236}">
                <a16:creationId xmlns:a16="http://schemas.microsoft.com/office/drawing/2014/main" id="{81FE042E-7576-D1FA-C75D-99B6D5276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941" y="2685805"/>
            <a:ext cx="32719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CO" altLang="es-CO" b="1" dirty="0" err="1"/>
              <a:t>Random</a:t>
            </a:r>
            <a:r>
              <a:rPr lang="es-CO" altLang="es-CO" b="1" dirty="0"/>
              <a:t> Forest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8919DE6-0C66-D19B-48D8-FDAD7E4FABA3}"/>
              </a:ext>
            </a:extLst>
          </p:cNvPr>
          <p:cNvSpPr txBox="1"/>
          <p:nvPr/>
        </p:nvSpPr>
        <p:spPr>
          <a:xfrm>
            <a:off x="291941" y="3286968"/>
            <a:ext cx="3064607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Model</a:t>
            </a:r>
            <a:r>
              <a:rPr lang="es-C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 RF con flujos G, R, Z, W1, W2 y </a:t>
            </a:r>
            <a:r>
              <a:rPr lang="es-CO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redshift</a:t>
            </a:r>
            <a:r>
              <a:rPr lang="es-C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Z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9D3E1BC-E280-7D73-73DB-94783673C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512" y="980728"/>
            <a:ext cx="5419538" cy="458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26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3" name="2 Subtítulo">
            <a:extLst>
              <a:ext uri="{FF2B5EF4-FFF2-40B4-BE49-F238E27FC236}">
                <a16:creationId xmlns:a16="http://schemas.microsoft.com/office/drawing/2014/main" id="{5002C112-9230-3615-E6E2-5395B9BF3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3713" y="5876925"/>
            <a:ext cx="7272337" cy="838200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Estimación de masa estelar de galaxias con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0A0705C-FA4D-DF25-5B14-594F96957F57}"/>
              </a:ext>
            </a:extLst>
          </p:cNvPr>
          <p:cNvSpPr txBox="1"/>
          <p:nvPr/>
        </p:nvSpPr>
        <p:spPr>
          <a:xfrm>
            <a:off x="514010" y="1137218"/>
            <a:ext cx="77990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s-CO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sklearn.ensemble</a:t>
            </a:r>
            <a:r>
              <a:rPr lang="es-CO" sz="2400" b="1" dirty="0"/>
              <a:t>.</a:t>
            </a:r>
            <a:r>
              <a:rPr kumimoji="0" lang="es-CO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RandomForestRegressor</a:t>
            </a:r>
            <a:endParaRPr kumimoji="0" lang="es-CO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028" name="Picture 4" descr="Scikit-learn - Wikipedia, la enciclopedia libre">
            <a:extLst>
              <a:ext uri="{FF2B5EF4-FFF2-40B4-BE49-F238E27FC236}">
                <a16:creationId xmlns:a16="http://schemas.microsoft.com/office/drawing/2014/main" id="{FD2FFD59-9867-3076-4782-DFF03B386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4710283"/>
            <a:ext cx="1409487" cy="75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86FB75D-69AF-10E5-69A1-E0694EF61127}"/>
              </a:ext>
            </a:extLst>
          </p:cNvPr>
          <p:cNvSpPr txBox="1"/>
          <p:nvPr/>
        </p:nvSpPr>
        <p:spPr>
          <a:xfrm>
            <a:off x="514010" y="1646743"/>
            <a:ext cx="8234454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s-CO" sz="2000" dirty="0" err="1">
                <a:solidFill>
                  <a:srgbClr val="7F7F7F"/>
                </a:solidFill>
                <a:latin typeface="Söhne"/>
              </a:rPr>
              <a:t>M</a:t>
            </a:r>
            <a:r>
              <a:rPr lang="es-CO" sz="2000" b="0" i="0" dirty="0" err="1">
                <a:solidFill>
                  <a:srgbClr val="7F7F7F"/>
                </a:solidFill>
                <a:effectLst/>
                <a:latin typeface="Söhne"/>
              </a:rPr>
              <a:t>etaestimador</a:t>
            </a:r>
            <a:r>
              <a:rPr lang="es-CO" sz="2000" b="0" i="0" dirty="0">
                <a:solidFill>
                  <a:srgbClr val="7F7F7F"/>
                </a:solidFill>
                <a:effectLst/>
                <a:latin typeface="Söhne"/>
              </a:rPr>
              <a:t> que ajusta árboles de decisión en distintos subconjuntos, utilizando </a:t>
            </a:r>
            <a:r>
              <a:rPr lang="es-CO" sz="2000" dirty="0">
                <a:solidFill>
                  <a:srgbClr val="7F7F7F"/>
                </a:solidFill>
                <a:latin typeface="Söhne"/>
              </a:rPr>
              <a:t>el promedio </a:t>
            </a:r>
            <a:r>
              <a:rPr lang="es-CO" sz="2000" b="0" i="0" dirty="0">
                <a:solidFill>
                  <a:srgbClr val="7F7F7F"/>
                </a:solidFill>
                <a:effectLst/>
                <a:latin typeface="Söhne"/>
              </a:rPr>
              <a:t>para mejorar la </a:t>
            </a:r>
            <a:r>
              <a:rPr lang="es-CO" sz="2000" dirty="0">
                <a:solidFill>
                  <a:srgbClr val="7F7F7F"/>
                </a:solidFill>
                <a:latin typeface="Söhne"/>
              </a:rPr>
              <a:t>predicción </a:t>
            </a:r>
            <a:r>
              <a:rPr lang="es-CO" sz="2000" b="0" i="0" dirty="0">
                <a:solidFill>
                  <a:srgbClr val="7F7F7F"/>
                </a:solidFill>
                <a:effectLst/>
                <a:latin typeface="Söhne"/>
              </a:rPr>
              <a:t>y controlar el sobreajuste </a:t>
            </a:r>
            <a:r>
              <a:rPr lang="es-CO" sz="2000" b="0" i="0" baseline="30000" dirty="0">
                <a:solidFill>
                  <a:srgbClr val="7F7F7F"/>
                </a:solidFill>
                <a:effectLst/>
                <a:latin typeface="Söhne"/>
              </a:rPr>
              <a:t>[2]</a:t>
            </a:r>
            <a:endParaRPr lang="es-CO" sz="2000" baseline="30000" dirty="0">
              <a:solidFill>
                <a:srgbClr val="7F7F7F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799FD68-E6E9-EB72-2683-00C2B0AC6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736536"/>
            <a:ext cx="7772400" cy="19261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6CCB8D1-C005-6AD3-2EBE-8680BA3CF8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514010" y="3463097"/>
            <a:ext cx="6613064" cy="203192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514C6214-75D6-3102-A8A1-3F0215F3374E}"/>
              </a:ext>
            </a:extLst>
          </p:cNvPr>
          <p:cNvSpPr/>
          <p:nvPr/>
        </p:nvSpPr>
        <p:spPr>
          <a:xfrm>
            <a:off x="613792" y="2743323"/>
            <a:ext cx="144016" cy="145253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8" name="Conector angular 17">
            <a:extLst>
              <a:ext uri="{FF2B5EF4-FFF2-40B4-BE49-F238E27FC236}">
                <a16:creationId xmlns:a16="http://schemas.microsoft.com/office/drawing/2014/main" id="{BD265200-E678-01B6-76D4-59EDB133A04E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 rot="16200000" flipH="1">
            <a:off x="1965911" y="1608465"/>
            <a:ext cx="574521" cy="3134742"/>
          </a:xfrm>
          <a:prstGeom prst="bent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06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3" name="2 Subtítulo">
            <a:extLst>
              <a:ext uri="{FF2B5EF4-FFF2-40B4-BE49-F238E27FC236}">
                <a16:creationId xmlns:a16="http://schemas.microsoft.com/office/drawing/2014/main" id="{5002C112-9230-3615-E6E2-5395B9BF3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3713" y="5876925"/>
            <a:ext cx="7272337" cy="838200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Estimación de masa estelar de galaxias con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A69F820-5608-5760-E66D-B3D53C50D36C}"/>
              </a:ext>
            </a:extLst>
          </p:cNvPr>
          <p:cNvSpPr txBox="1"/>
          <p:nvPr/>
        </p:nvSpPr>
        <p:spPr>
          <a:xfrm>
            <a:off x="672496" y="2420888"/>
            <a:ext cx="77990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s-CO" sz="2400" b="1" dirty="0"/>
              <a:t>Función de pérdida: error cuadrático medio (MSE)</a:t>
            </a:r>
            <a:endParaRPr kumimoji="0" lang="es-CO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D8058A93-EE7E-8F57-F4A5-3E0328298694}"/>
                  </a:ext>
                </a:extLst>
              </p:cNvPr>
              <p:cNvSpPr txBox="1"/>
              <p:nvPr/>
            </p:nvSpPr>
            <p:spPr>
              <a:xfrm>
                <a:off x="672496" y="2881003"/>
                <a:ext cx="2772283" cy="840295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s-E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itchFamily="34" charset="0"/>
                        </a:rPr>
                        <m:t>𝑀𝑆𝐸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kumimoji="0" lang="en-US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0" lang="en-US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es-CO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D8058A93-EE7E-8F57-F4A5-3E0328298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96" y="2881003"/>
                <a:ext cx="2772283" cy="840295"/>
              </a:xfrm>
              <a:prstGeom prst="rect">
                <a:avLst/>
              </a:prstGeom>
              <a:blipFill>
                <a:blip r:embed="rId3"/>
                <a:stretch>
                  <a:fillRect t="-122727" b="-18333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uadroTexto 11">
            <a:extLst>
              <a:ext uri="{FF2B5EF4-FFF2-40B4-BE49-F238E27FC236}">
                <a16:creationId xmlns:a16="http://schemas.microsoft.com/office/drawing/2014/main" id="{FFF2D82F-2939-9C21-4670-B5AEFBDFBE69}"/>
              </a:ext>
            </a:extLst>
          </p:cNvPr>
          <p:cNvSpPr txBox="1"/>
          <p:nvPr/>
        </p:nvSpPr>
        <p:spPr>
          <a:xfrm>
            <a:off x="672496" y="3796343"/>
            <a:ext cx="5261664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s-CO" sz="1400" dirty="0">
                <a:solidFill>
                  <a:srgbClr val="7F7F7F"/>
                </a:solidFill>
                <a:latin typeface="Söhne"/>
              </a:rPr>
              <a:t>P</a:t>
            </a:r>
            <a:r>
              <a:rPr lang="es-CO" sz="1400" b="0" i="0" dirty="0">
                <a:solidFill>
                  <a:srgbClr val="7F7F7F"/>
                </a:solidFill>
                <a:effectLst/>
                <a:latin typeface="Söhne"/>
              </a:rPr>
              <a:t>romedio de los cuadrados de los errores entre las predicciones del modelo y los valores reales</a:t>
            </a:r>
            <a:endParaRPr lang="es-CO" sz="14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678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3" name="2 Subtítulo">
            <a:extLst>
              <a:ext uri="{FF2B5EF4-FFF2-40B4-BE49-F238E27FC236}">
                <a16:creationId xmlns:a16="http://schemas.microsoft.com/office/drawing/2014/main" id="{5002C112-9230-3615-E6E2-5395B9BF3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3713" y="5876925"/>
            <a:ext cx="7272337" cy="838200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Estimación de la masa estelar de galaxias con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A0A0705C-FA4D-DF25-5B14-594F96957F57}"/>
                  </a:ext>
                </a:extLst>
              </p:cNvPr>
              <p:cNvSpPr txBox="1"/>
              <p:nvPr/>
            </p:nvSpPr>
            <p:spPr>
              <a:xfrm>
                <a:off x="672494" y="1343846"/>
                <a:ext cx="779900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eaLnBrk="1" fontAlgn="auto" hangingPunct="1">
                  <a:spcBef>
                    <a:spcPct val="2000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s-CO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𝑚𝑠𝑒</m:t>
                      </m:r>
                      <m:r>
                        <a:rPr kumimoji="0" lang="es-CO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=0.0357</m:t>
                      </m:r>
                    </m:oMath>
                  </m:oMathPara>
                </a14:m>
                <a:endParaRPr kumimoji="0" lang="es-CO" sz="24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A0A0705C-FA4D-DF25-5B14-594F96957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94" y="1343846"/>
                <a:ext cx="779900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9311AE8E-6B0D-F6C1-6E4A-60612A8804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88" b="49474"/>
          <a:stretch/>
        </p:blipFill>
        <p:spPr>
          <a:xfrm>
            <a:off x="150401" y="1988840"/>
            <a:ext cx="8843194" cy="352531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4520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3" name="2 Subtítulo">
            <a:extLst>
              <a:ext uri="{FF2B5EF4-FFF2-40B4-BE49-F238E27FC236}">
                <a16:creationId xmlns:a16="http://schemas.microsoft.com/office/drawing/2014/main" id="{5002C112-9230-3615-E6E2-5395B9BF3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3713" y="5876925"/>
            <a:ext cx="7272337" cy="838200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Estimación de la masa estelar de galaxias con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0B508C3-B622-E4DE-1BCE-D4CB88800A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191"/>
          <a:stretch/>
        </p:blipFill>
        <p:spPr>
          <a:xfrm>
            <a:off x="224672" y="1671233"/>
            <a:ext cx="8694656" cy="35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933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3" name="2 Subtítulo">
            <a:extLst>
              <a:ext uri="{FF2B5EF4-FFF2-40B4-BE49-F238E27FC236}">
                <a16:creationId xmlns:a16="http://schemas.microsoft.com/office/drawing/2014/main" id="{5002C112-9230-3615-E6E2-5395B9BF3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3713" y="5876925"/>
            <a:ext cx="7272337" cy="838200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Estimación de la masa estelar de galaxias con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D491528-BFC2-0D34-66A8-8D27D1C76172}"/>
              </a:ext>
            </a:extLst>
          </p:cNvPr>
          <p:cNvSpPr txBox="1"/>
          <p:nvPr/>
        </p:nvSpPr>
        <p:spPr>
          <a:xfrm>
            <a:off x="641628" y="1245127"/>
            <a:ext cx="7799007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s-CO" sz="3200" b="1" dirty="0" err="1"/>
              <a:t>Random</a:t>
            </a:r>
            <a:r>
              <a:rPr lang="es-CO" sz="3200" b="1" dirty="0"/>
              <a:t> </a:t>
            </a:r>
            <a:r>
              <a:rPr lang="es-CO" sz="3200" b="1" dirty="0" err="1"/>
              <a:t>Subset</a:t>
            </a:r>
            <a:r>
              <a:rPr lang="es-CO" sz="3200" b="1" dirty="0"/>
              <a:t> </a:t>
            </a:r>
            <a:r>
              <a:rPr lang="es-CO" sz="3200" b="1" dirty="0" err="1"/>
              <a:t>Feature</a:t>
            </a:r>
            <a:r>
              <a:rPr lang="es-CO" sz="3200" b="1" dirty="0"/>
              <a:t> </a:t>
            </a:r>
            <a:r>
              <a:rPr lang="es-CO" sz="3200" b="1" dirty="0" err="1"/>
              <a:t>Selection</a:t>
            </a:r>
            <a:endParaRPr lang="es-CO" sz="3200" b="1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s-CO" sz="3200" b="1" dirty="0"/>
              <a:t>(RSFS)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9ADD26D-F75A-9BD6-113E-0FE819D8E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2132856"/>
            <a:ext cx="4451953" cy="3321298"/>
          </a:xfrm>
          <a:prstGeom prst="rect">
            <a:avLst/>
          </a:prstGeom>
          <a:ln>
            <a:noFill/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7B738A1-B8BB-33C0-CDC7-BE00C66E3D7E}"/>
              </a:ext>
            </a:extLst>
          </p:cNvPr>
          <p:cNvSpPr txBox="1"/>
          <p:nvPr/>
        </p:nvSpPr>
        <p:spPr>
          <a:xfrm>
            <a:off x="641628" y="2708920"/>
            <a:ext cx="3064607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s-CO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ntroducir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aleatoriedad adicional en el proceso de construcción del modelo para mejorar la generalización y reducir el sobreajuste</a:t>
            </a:r>
            <a:endParaRPr lang="es-CO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54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3" name="2 Subtítulo">
            <a:extLst>
              <a:ext uri="{FF2B5EF4-FFF2-40B4-BE49-F238E27FC236}">
                <a16:creationId xmlns:a16="http://schemas.microsoft.com/office/drawing/2014/main" id="{5002C112-9230-3615-E6E2-5395B9BF3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3713" y="5876925"/>
            <a:ext cx="7272337" cy="838200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Estimación de masa estelar de galaxias con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</a:t>
            </a:r>
          </a:p>
        </p:txBody>
      </p:sp>
      <p:sp>
        <p:nvSpPr>
          <p:cNvPr id="13315" name="CuadroTexto 5">
            <a:extLst>
              <a:ext uri="{FF2B5EF4-FFF2-40B4-BE49-F238E27FC236}">
                <a16:creationId xmlns:a16="http://schemas.microsoft.com/office/drawing/2014/main" id="{81FE042E-7576-D1FA-C75D-99B6D5276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556" y="908720"/>
            <a:ext cx="799288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CO" altLang="es-CO" sz="3600" b="1" dirty="0" err="1"/>
              <a:t>Graph</a:t>
            </a:r>
            <a:r>
              <a:rPr lang="es-CO" altLang="es-CO" sz="3600" b="1" dirty="0"/>
              <a:t> Neural Network (GNN)</a:t>
            </a:r>
          </a:p>
        </p:txBody>
      </p:sp>
    </p:spTree>
    <p:extLst>
      <p:ext uri="{BB962C8B-B14F-4D97-AF65-F5344CB8AC3E}">
        <p14:creationId xmlns:p14="http://schemas.microsoft.com/office/powerpoint/2010/main" val="407985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3" name="2 Subtítulo">
            <a:extLst>
              <a:ext uri="{FF2B5EF4-FFF2-40B4-BE49-F238E27FC236}">
                <a16:creationId xmlns:a16="http://schemas.microsoft.com/office/drawing/2014/main" id="{5002C112-9230-3615-E6E2-5395B9BF3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3713" y="5876925"/>
            <a:ext cx="7272337" cy="838200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Estimación de la masa estelar de galaxias con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9BCD889-AF9F-AFB1-81CF-CBA68613F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634" y="1696924"/>
            <a:ext cx="4643437" cy="3464151"/>
          </a:xfrm>
          <a:prstGeom prst="rect">
            <a:avLst/>
          </a:prstGeom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6B7B740C-82EA-4F5D-C491-BB662554CF86}"/>
              </a:ext>
            </a:extLst>
          </p:cNvPr>
          <p:cNvSpPr txBox="1"/>
          <p:nvPr/>
        </p:nvSpPr>
        <p:spPr>
          <a:xfrm>
            <a:off x="611560" y="2204864"/>
            <a:ext cx="3528392" cy="25545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CO" sz="2000" i="0" dirty="0">
                <a:solidFill>
                  <a:srgbClr val="7F7F7F"/>
                </a:solidFill>
                <a:effectLst/>
              </a:rPr>
              <a:t>Reducción de la correlación entre árboles</a:t>
            </a:r>
          </a:p>
          <a:p>
            <a:pPr algn="l"/>
            <a:endParaRPr lang="es-CO" sz="2000" i="0" dirty="0">
              <a:solidFill>
                <a:srgbClr val="7F7F7F"/>
              </a:solidFill>
              <a:effectLst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CO" sz="2000" i="0" dirty="0">
                <a:solidFill>
                  <a:srgbClr val="7F7F7F"/>
                </a:solidFill>
                <a:effectLst/>
              </a:rPr>
              <a:t>Prevención del sobreajuste</a:t>
            </a:r>
          </a:p>
          <a:p>
            <a:pPr algn="l"/>
            <a:endParaRPr lang="es-CO" sz="2000" i="0" dirty="0">
              <a:solidFill>
                <a:srgbClr val="7F7F7F"/>
              </a:solidFill>
              <a:effectLst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CO" sz="2000" i="0" dirty="0">
                <a:solidFill>
                  <a:srgbClr val="7F7F7F"/>
                </a:solidFill>
                <a:effectLst/>
              </a:rPr>
              <a:t>Mayor robustez</a:t>
            </a:r>
            <a:br>
              <a:rPr lang="es-CO" sz="2000" b="0" i="0" dirty="0">
                <a:solidFill>
                  <a:srgbClr val="7F7F7F"/>
                </a:solidFill>
                <a:effectLst/>
              </a:rPr>
            </a:br>
            <a:endParaRPr lang="es-CO" sz="2000" b="0" i="0" dirty="0">
              <a:solidFill>
                <a:srgbClr val="7F7F7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63316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3" name="2 Subtítulo">
            <a:extLst>
              <a:ext uri="{FF2B5EF4-FFF2-40B4-BE49-F238E27FC236}">
                <a16:creationId xmlns:a16="http://schemas.microsoft.com/office/drawing/2014/main" id="{5002C112-9230-3615-E6E2-5395B9BF3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3713" y="5876925"/>
            <a:ext cx="7272337" cy="838200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Estimación de masa estelar de galaxias con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41EA392D-92DE-7D2D-7DB7-FF6CEE317A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6594309"/>
                  </p:ext>
                </p:extLst>
              </p:nvPr>
            </p:nvGraphicFramePr>
            <p:xfrm>
              <a:off x="2540000" y="3169276"/>
              <a:ext cx="4064000" cy="14833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12619151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852774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𝑹𝒐𝒔𝒆𝒕𝒕𝒆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𝒏𝒖𝒎𝒃𝒆𝒓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𝒎𝒔𝒆</m:t>
                                </m:r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089323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𝑡𝑟𝑎𝑖𝑛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0.0357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7891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 (</m:t>
                                </m:r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𝑡𝑒𝑠𝑡</m:t>
                                </m:r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0.0420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206159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 (</m:t>
                                </m:r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𝑡𝑒𝑠𝑡</m:t>
                                </m:r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0.0447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787462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41EA392D-92DE-7D2D-7DB7-FF6CEE317A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6594309"/>
                  </p:ext>
                </p:extLst>
              </p:nvPr>
            </p:nvGraphicFramePr>
            <p:xfrm>
              <a:off x="2540000" y="3169276"/>
              <a:ext cx="4064000" cy="14833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12619151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852774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25" t="-3333" r="-101250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625" t="-3333" r="-1250" b="-3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89323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25" t="-106897" r="-101250" b="-2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625" t="-106897" r="-1250" b="-2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37891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25" t="-200000" r="-101250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625" t="-200000" r="-1250" b="-1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06159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25" t="-310345" r="-101250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625" t="-310345" r="-1250" b="-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78746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CuadroTexto 5">
            <a:extLst>
              <a:ext uri="{FF2B5EF4-FFF2-40B4-BE49-F238E27FC236}">
                <a16:creationId xmlns:a16="http://schemas.microsoft.com/office/drawing/2014/main" id="{048B8A32-5C15-F27B-B729-8032652F0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0338" y="1651141"/>
            <a:ext cx="538039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CO" altLang="es-CO" sz="3600" b="1" dirty="0"/>
              <a:t>Modelo </a:t>
            </a:r>
            <a:r>
              <a:rPr lang="es-CO" altLang="es-CO" sz="3600" b="1" dirty="0" err="1"/>
              <a:t>Random</a:t>
            </a:r>
            <a:r>
              <a:rPr lang="es-CO" altLang="es-CO" sz="3600" b="1" dirty="0"/>
              <a:t> Forest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09DB7F1-FDF5-935F-423B-863C7102361F}"/>
              </a:ext>
            </a:extLst>
          </p:cNvPr>
          <p:cNvSpPr txBox="1"/>
          <p:nvPr/>
        </p:nvSpPr>
        <p:spPr>
          <a:xfrm>
            <a:off x="2936026" y="2241865"/>
            <a:ext cx="327194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Algunos resultados de prueba</a:t>
            </a:r>
            <a:endParaRPr lang="es-CO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615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3" name="2 Subtítulo">
            <a:extLst>
              <a:ext uri="{FF2B5EF4-FFF2-40B4-BE49-F238E27FC236}">
                <a16:creationId xmlns:a16="http://schemas.microsoft.com/office/drawing/2014/main" id="{5002C112-9230-3615-E6E2-5395B9BF3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3713" y="5876925"/>
            <a:ext cx="7272337" cy="838200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Estimación de la masa estelar de galaxias con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</a:t>
            </a:r>
          </a:p>
        </p:txBody>
      </p:sp>
      <p:sp>
        <p:nvSpPr>
          <p:cNvPr id="13315" name="CuadroTexto 5">
            <a:extLst>
              <a:ext uri="{FF2B5EF4-FFF2-40B4-BE49-F238E27FC236}">
                <a16:creationId xmlns:a16="http://schemas.microsoft.com/office/drawing/2014/main" id="{81FE042E-7576-D1FA-C75D-99B6D5276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155" y="2383848"/>
            <a:ext cx="327194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CO" altLang="es-CO" sz="3600" b="1" dirty="0" err="1"/>
              <a:t>Graph</a:t>
            </a:r>
            <a:r>
              <a:rPr lang="es-CO" altLang="es-CO" sz="3600" b="1" dirty="0"/>
              <a:t> Neural Network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8919DE6-0C66-D19B-48D8-FDAD7E4FABA3}"/>
              </a:ext>
            </a:extLst>
          </p:cNvPr>
          <p:cNvSpPr txBox="1"/>
          <p:nvPr/>
        </p:nvSpPr>
        <p:spPr>
          <a:xfrm>
            <a:off x="298155" y="3584177"/>
            <a:ext cx="3064607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s-C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Red neuronal de grafos con flujos G, R, Z, W1, W2 y </a:t>
            </a:r>
            <a:r>
              <a:rPr lang="es-CO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redshift</a:t>
            </a:r>
            <a:r>
              <a:rPr lang="es-C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Z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C78ECA1-181F-D367-E481-398672565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715" y="878521"/>
            <a:ext cx="5419538" cy="458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64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3" name="2 Subtítulo">
            <a:extLst>
              <a:ext uri="{FF2B5EF4-FFF2-40B4-BE49-F238E27FC236}">
                <a16:creationId xmlns:a16="http://schemas.microsoft.com/office/drawing/2014/main" id="{5002C112-9230-3615-E6E2-5395B9BF3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3713" y="5876925"/>
            <a:ext cx="7272337" cy="838200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Estimación de masa estelar de galaxias con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41EA392D-92DE-7D2D-7DB7-FF6CEE317A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7081442"/>
                  </p:ext>
                </p:extLst>
              </p:nvPr>
            </p:nvGraphicFramePr>
            <p:xfrm>
              <a:off x="1921028" y="2995156"/>
              <a:ext cx="5299006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24135">
                      <a:extLst>
                        <a:ext uri="{9D8B030D-6E8A-4147-A177-3AD203B41FA5}">
                          <a16:colId xmlns:a16="http://schemas.microsoft.com/office/drawing/2014/main" val="3126191519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3852774483"/>
                        </a:ext>
                      </a:extLst>
                    </a:gridCol>
                    <a:gridCol w="1440160">
                      <a:extLst>
                        <a:ext uri="{9D8B030D-6E8A-4147-A177-3AD203B41FA5}">
                          <a16:colId xmlns:a16="http://schemas.microsoft.com/office/drawing/2014/main" val="481433220"/>
                        </a:ext>
                      </a:extLst>
                    </a:gridCol>
                    <a:gridCol w="1338567">
                      <a:extLst>
                        <a:ext uri="{9D8B030D-6E8A-4147-A177-3AD203B41FA5}">
                          <a16:colId xmlns:a16="http://schemas.microsoft.com/office/drawing/2014/main" val="15270517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𝒎𝒔𝒆</m:t>
                                </m:r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44011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𝑹𝒐𝒔𝒆𝒕𝒕𝒆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𝑳𝒊𝒏𝒆𝒂𝒍</m:t>
                                </m:r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𝑹𝑭</m:t>
                                </m:r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𝑮𝑵𝑵</m:t>
                                </m:r>
                              </m:oMath>
                            </m:oMathPara>
                          </a14:m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089323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𝑡𝑟𝑎𝑖𝑛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0.0357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0.0357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7891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 (</m:t>
                                </m:r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𝑡𝑒𝑠𝑡</m:t>
                                </m:r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0.0420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0.0420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206159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 (</m:t>
                                </m:r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𝑡𝑒𝑠𝑡</m:t>
                                </m:r>
                                <m:r>
                                  <a:rPr lang="es-CO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0.0447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0.0447</m:t>
                                </m:r>
                              </m:oMath>
                            </m:oMathPara>
                          </a14:m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787462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41EA392D-92DE-7D2D-7DB7-FF6CEE317A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7081442"/>
                  </p:ext>
                </p:extLst>
              </p:nvPr>
            </p:nvGraphicFramePr>
            <p:xfrm>
              <a:off x="1921028" y="2995156"/>
              <a:ext cx="5299006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24135">
                      <a:extLst>
                        <a:ext uri="{9D8B030D-6E8A-4147-A177-3AD203B41FA5}">
                          <a16:colId xmlns:a16="http://schemas.microsoft.com/office/drawing/2014/main" val="3126191519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3852774483"/>
                        </a:ext>
                      </a:extLst>
                    </a:gridCol>
                    <a:gridCol w="1440160">
                      <a:extLst>
                        <a:ext uri="{9D8B030D-6E8A-4147-A177-3AD203B41FA5}">
                          <a16:colId xmlns:a16="http://schemas.microsoft.com/office/drawing/2014/main" val="481433220"/>
                        </a:ext>
                      </a:extLst>
                    </a:gridCol>
                    <a:gridCol w="1338567">
                      <a:extLst>
                        <a:ext uri="{9D8B030D-6E8A-4147-A177-3AD203B41FA5}">
                          <a16:colId xmlns:a16="http://schemas.microsoft.com/office/drawing/2014/main" val="15270517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530" r="-312" b="-42413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s-CO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44011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31" t="-96667" r="-33195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6078" t="-96667" r="-215686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6991" t="-96667" r="-94690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95283" t="-96667" r="-943" b="-3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89323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31" t="-203448" r="-331959" b="-2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6078" t="-203448" r="-215686" b="-2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6991" t="-203448" r="-94690" b="-2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7891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31" t="-293333" r="-331959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6078" t="-293333" r="-215686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6991" t="-293333" r="-94690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206159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31" t="-406897" r="-331959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6078" t="-406897" r="-215686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6991" t="-406897" r="-94690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CO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78746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CuadroTexto 5">
            <a:extLst>
              <a:ext uri="{FF2B5EF4-FFF2-40B4-BE49-F238E27FC236}">
                <a16:creationId xmlns:a16="http://schemas.microsoft.com/office/drawing/2014/main" id="{048B8A32-5C15-F27B-B729-8032652F0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2573" y="1612943"/>
            <a:ext cx="499591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CO" altLang="es-CO" sz="3600" b="1" dirty="0"/>
              <a:t>Resultados generales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09DB7F1-FDF5-935F-423B-863C7102361F}"/>
              </a:ext>
            </a:extLst>
          </p:cNvPr>
          <p:cNvSpPr txBox="1"/>
          <p:nvPr/>
        </p:nvSpPr>
        <p:spPr>
          <a:xfrm>
            <a:off x="2934558" y="2240894"/>
            <a:ext cx="327194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Algunos resultados de prueba</a:t>
            </a:r>
            <a:endParaRPr lang="es-CO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2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3" name="2 Subtítulo">
            <a:extLst>
              <a:ext uri="{FF2B5EF4-FFF2-40B4-BE49-F238E27FC236}">
                <a16:creationId xmlns:a16="http://schemas.microsoft.com/office/drawing/2014/main" id="{5002C112-9230-3615-E6E2-5395B9BF3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3713" y="5876925"/>
            <a:ext cx="7272337" cy="838200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Estimación de masa estelar de galaxias con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</a:t>
            </a:r>
          </a:p>
        </p:txBody>
      </p:sp>
      <p:sp>
        <p:nvSpPr>
          <p:cNvPr id="13315" name="CuadroTexto 5">
            <a:extLst>
              <a:ext uri="{FF2B5EF4-FFF2-40B4-BE49-F238E27FC236}">
                <a16:creationId xmlns:a16="http://schemas.microsoft.com/office/drawing/2014/main" id="{81FE042E-7576-D1FA-C75D-99B6D5276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556" y="980728"/>
            <a:ext cx="799288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CO" altLang="es-CO" sz="3600" b="1" dirty="0"/>
              <a:t>Referencias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D5038DF-6EC7-1A20-A16A-EFB5C2C1D4F8}"/>
              </a:ext>
            </a:extLst>
          </p:cNvPr>
          <p:cNvSpPr txBox="1"/>
          <p:nvPr/>
        </p:nvSpPr>
        <p:spPr>
          <a:xfrm>
            <a:off x="575556" y="1785243"/>
            <a:ext cx="7740860" cy="161890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s-CO" sz="1600" dirty="0">
                <a:solidFill>
                  <a:srgbClr val="7F7F7F"/>
                </a:solidFill>
              </a:rPr>
              <a:t>[1] DESI. (2023). DESI Data </a:t>
            </a:r>
            <a:r>
              <a:rPr lang="es-CO" sz="1600" dirty="0" err="1">
                <a:solidFill>
                  <a:srgbClr val="7F7F7F"/>
                </a:solidFill>
              </a:rPr>
              <a:t>Early</a:t>
            </a:r>
            <a:r>
              <a:rPr lang="es-CO" sz="1600" dirty="0">
                <a:solidFill>
                  <a:srgbClr val="7F7F7F"/>
                </a:solidFill>
              </a:rPr>
              <a:t> Data </a:t>
            </a:r>
            <a:r>
              <a:rPr lang="es-CO" sz="1600" dirty="0" err="1">
                <a:solidFill>
                  <a:srgbClr val="7F7F7F"/>
                </a:solidFill>
              </a:rPr>
              <a:t>Release</a:t>
            </a:r>
            <a:r>
              <a:rPr lang="es-CO" sz="1600" dirty="0">
                <a:solidFill>
                  <a:srgbClr val="7F7F7F"/>
                </a:solidFill>
              </a:rPr>
              <a:t> (EDR). </a:t>
            </a:r>
            <a:r>
              <a:rPr lang="es-CO" sz="1600" dirty="0">
                <a:solidFill>
                  <a:srgbClr val="7F7F7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https://data.desi.lbl.gov/doc/releases/edr/</a:t>
            </a:r>
            <a:r>
              <a:rPr lang="es-CO" sz="1600" dirty="0">
                <a:solidFill>
                  <a:srgbClr val="7F7F7F"/>
                </a:solidFill>
              </a:rPr>
              <a:t> </a:t>
            </a:r>
            <a:br>
              <a:rPr lang="es-CO" sz="1600" dirty="0">
                <a:solidFill>
                  <a:srgbClr val="7F7F7F"/>
                </a:solidFill>
              </a:rPr>
            </a:br>
            <a:r>
              <a:rPr lang="es-CO" sz="1600" dirty="0">
                <a:solidFill>
                  <a:srgbClr val="7F7F7F"/>
                </a:solidFill>
              </a:rPr>
              <a:t>[2] Pedregosa et al. (2011). </a:t>
            </a:r>
            <a:r>
              <a:rPr lang="es-CO" sz="1600" dirty="0" err="1">
                <a:solidFill>
                  <a:srgbClr val="7F7F7F"/>
                </a:solidFill>
              </a:rPr>
              <a:t>Scikit-learn</a:t>
            </a:r>
            <a:r>
              <a:rPr lang="es-CO" sz="1600" dirty="0">
                <a:solidFill>
                  <a:srgbClr val="7F7F7F"/>
                </a:solidFill>
              </a:rPr>
              <a:t>: Machine </a:t>
            </a:r>
            <a:r>
              <a:rPr lang="es-CO" sz="1600" dirty="0" err="1">
                <a:solidFill>
                  <a:srgbClr val="7F7F7F"/>
                </a:solidFill>
              </a:rPr>
              <a:t>Learning</a:t>
            </a:r>
            <a:r>
              <a:rPr lang="es-CO" sz="1600" dirty="0">
                <a:solidFill>
                  <a:srgbClr val="7F7F7F"/>
                </a:solidFill>
              </a:rPr>
              <a:t> in Python. </a:t>
            </a:r>
            <a:r>
              <a:rPr lang="es-CO" sz="1600" dirty="0">
                <a:solidFill>
                  <a:srgbClr val="7F7F7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https://scikit-learn.org/stable/user_guide.html</a:t>
            </a:r>
            <a:r>
              <a:rPr lang="es-CO" sz="1600" dirty="0">
                <a:solidFill>
                  <a:srgbClr val="7F7F7F"/>
                </a:solidFill>
              </a:rPr>
              <a:t> </a:t>
            </a:r>
          </a:p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s-CO" sz="1600" dirty="0">
                <a:solidFill>
                  <a:srgbClr val="7F7F7F"/>
                </a:solidFill>
              </a:rPr>
              <a:t>[3] Wilson, R. (1996), </a:t>
            </a:r>
            <a:r>
              <a:rPr lang="es-CO" sz="1600" dirty="0" err="1">
                <a:solidFill>
                  <a:srgbClr val="7F7F7F"/>
                </a:solidFill>
              </a:rPr>
              <a:t>Introduction</a:t>
            </a:r>
            <a:r>
              <a:rPr lang="es-CO" sz="1600" dirty="0">
                <a:solidFill>
                  <a:srgbClr val="7F7F7F"/>
                </a:solidFill>
              </a:rPr>
              <a:t> </a:t>
            </a:r>
            <a:r>
              <a:rPr lang="es-CO" sz="1600" dirty="0" err="1">
                <a:solidFill>
                  <a:srgbClr val="7F7F7F"/>
                </a:solidFill>
              </a:rPr>
              <a:t>to</a:t>
            </a:r>
            <a:r>
              <a:rPr lang="es-CO" sz="1600" dirty="0">
                <a:solidFill>
                  <a:srgbClr val="7F7F7F"/>
                </a:solidFill>
              </a:rPr>
              <a:t> </a:t>
            </a:r>
            <a:r>
              <a:rPr lang="es-CO" sz="1600" dirty="0" err="1">
                <a:solidFill>
                  <a:srgbClr val="7F7F7F"/>
                </a:solidFill>
              </a:rPr>
              <a:t>Graph</a:t>
            </a:r>
            <a:r>
              <a:rPr lang="es-CO" sz="1600" dirty="0">
                <a:solidFill>
                  <a:srgbClr val="7F7F7F"/>
                </a:solidFill>
              </a:rPr>
              <a:t> </a:t>
            </a:r>
            <a:r>
              <a:rPr lang="es-CO" sz="1600" dirty="0" err="1">
                <a:solidFill>
                  <a:srgbClr val="7F7F7F"/>
                </a:solidFill>
              </a:rPr>
              <a:t>Theory</a:t>
            </a:r>
            <a:r>
              <a:rPr lang="es-CO" sz="1600" dirty="0">
                <a:solidFill>
                  <a:srgbClr val="7F7F7F"/>
                </a:solidFill>
              </a:rPr>
              <a:t>. </a:t>
            </a:r>
            <a:r>
              <a:rPr lang="es-CO" sz="1600" dirty="0">
                <a:solidFill>
                  <a:srgbClr val="7F7F7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https://www.maths.ed.ac.uk/~v1ranick/papers/wilsongraph.pdf</a:t>
            </a:r>
            <a:r>
              <a:rPr lang="es-CO" sz="1600" dirty="0">
                <a:solidFill>
                  <a:srgbClr val="7F7F7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6049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3" name="2 Subtítulo">
            <a:extLst>
              <a:ext uri="{FF2B5EF4-FFF2-40B4-BE49-F238E27FC236}">
                <a16:creationId xmlns:a16="http://schemas.microsoft.com/office/drawing/2014/main" id="{5002C112-9230-3615-E6E2-5395B9BF3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3713" y="5876925"/>
            <a:ext cx="7272337" cy="838200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Estimación de masa estelar de galaxias con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</a:t>
            </a:r>
          </a:p>
        </p:txBody>
      </p:sp>
      <p:sp>
        <p:nvSpPr>
          <p:cNvPr id="13315" name="CuadroTexto 5">
            <a:extLst>
              <a:ext uri="{FF2B5EF4-FFF2-40B4-BE49-F238E27FC236}">
                <a16:creationId xmlns:a16="http://schemas.microsoft.com/office/drawing/2014/main" id="{81FE042E-7576-D1FA-C75D-99B6D5276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556" y="980728"/>
            <a:ext cx="7992888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s-CO" altLang="es-CO" b="1" dirty="0"/>
              <a:t>DESI (</a:t>
            </a:r>
            <a:r>
              <a:rPr lang="es-CO" altLang="es-CO" b="1" dirty="0" err="1"/>
              <a:t>Dark</a:t>
            </a:r>
            <a:r>
              <a:rPr lang="es-CO" altLang="es-CO" b="1" dirty="0"/>
              <a:t> Energy </a:t>
            </a:r>
            <a:r>
              <a:rPr lang="es-CO" altLang="es-CO" b="1" dirty="0" err="1"/>
              <a:t>Spectroscopic</a:t>
            </a:r>
            <a:r>
              <a:rPr lang="es-CO" altLang="es-CO" b="1" dirty="0"/>
              <a:t> </a:t>
            </a:r>
            <a:r>
              <a:rPr lang="es-CO" altLang="es-CO" b="1" dirty="0" err="1"/>
              <a:t>Instrument</a:t>
            </a:r>
            <a:r>
              <a:rPr lang="es-CO" altLang="es-CO" b="1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586457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3" name="2 Subtítulo">
            <a:extLst>
              <a:ext uri="{FF2B5EF4-FFF2-40B4-BE49-F238E27FC236}">
                <a16:creationId xmlns:a16="http://schemas.microsoft.com/office/drawing/2014/main" id="{5002C112-9230-3615-E6E2-5395B9BF3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3713" y="5876925"/>
            <a:ext cx="7272337" cy="838200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Estimación de masa estelar de galaxias con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</a:t>
            </a:r>
          </a:p>
        </p:txBody>
      </p:sp>
      <p:sp>
        <p:nvSpPr>
          <p:cNvPr id="13315" name="CuadroTexto 5">
            <a:extLst>
              <a:ext uri="{FF2B5EF4-FFF2-40B4-BE49-F238E27FC236}">
                <a16:creationId xmlns:a16="http://schemas.microsoft.com/office/drawing/2014/main" id="{81FE042E-7576-D1FA-C75D-99B6D5276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556" y="980728"/>
            <a:ext cx="799288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CO" altLang="es-CO" sz="3600" b="1" dirty="0"/>
              <a:t>DESI EDR (</a:t>
            </a:r>
            <a:r>
              <a:rPr lang="es-CO" altLang="es-CO" sz="3600" b="1" dirty="0" err="1"/>
              <a:t>Early</a:t>
            </a:r>
            <a:r>
              <a:rPr lang="es-CO" altLang="es-CO" sz="3600" b="1" dirty="0"/>
              <a:t> Data </a:t>
            </a:r>
            <a:r>
              <a:rPr lang="es-CO" altLang="es-CO" sz="3600" b="1" dirty="0" err="1"/>
              <a:t>Release</a:t>
            </a:r>
            <a:r>
              <a:rPr lang="es-CO" altLang="es-CO" sz="3600" b="1" dirty="0"/>
              <a:t>)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D37C625-0FCC-BFC5-5ACF-E55E9ABC8A98}"/>
              </a:ext>
            </a:extLst>
          </p:cNvPr>
          <p:cNvSpPr txBox="1"/>
          <p:nvPr/>
        </p:nvSpPr>
        <p:spPr>
          <a:xfrm>
            <a:off x="467545" y="2496485"/>
            <a:ext cx="2520280" cy="175432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Incluye espectros de 1.8 millones de objetivos observados, realizadas desde diciembre de 2020 hasta junio de 2021 </a:t>
            </a:r>
            <a:r>
              <a:rPr kumimoji="0" lang="es-CO" b="0" i="0" u="none" strike="noStrike" kern="1200" cap="none" spc="0" normalizeH="0" baseline="3000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[1]</a:t>
            </a:r>
            <a:endParaRPr lang="es-CO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a 6">
                <a:extLst>
                  <a:ext uri="{FF2B5EF4-FFF2-40B4-BE49-F238E27FC236}">
                    <a16:creationId xmlns:a16="http://schemas.microsoft.com/office/drawing/2014/main" id="{7CC1657E-C8F9-A6E6-3EC4-D9FD4FE1C4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21924066"/>
                  </p:ext>
                </p:extLst>
              </p:nvPr>
            </p:nvGraphicFramePr>
            <p:xfrm>
              <a:off x="3275856" y="1844824"/>
              <a:ext cx="5544617" cy="3721687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096344">
                      <a:extLst>
                        <a:ext uri="{9D8B030D-6E8A-4147-A177-3AD203B41FA5}">
                          <a16:colId xmlns:a16="http://schemas.microsoft.com/office/drawing/2014/main" val="3126191519"/>
                        </a:ext>
                      </a:extLst>
                    </a:gridCol>
                    <a:gridCol w="2448273">
                      <a:extLst>
                        <a:ext uri="{9D8B030D-6E8A-4147-A177-3AD203B41FA5}">
                          <a16:colId xmlns:a16="http://schemas.microsoft.com/office/drawing/2014/main" val="2995281791"/>
                        </a:ext>
                      </a:extLst>
                    </a:gridCol>
                  </a:tblGrid>
                  <a:tr h="432048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s-CO" sz="1200" b="1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Summary</a:t>
                          </a:r>
                          <a:r>
                            <a:rPr lang="es-CO" sz="1200" b="1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b="1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of</a:t>
                          </a:r>
                          <a:r>
                            <a:rPr lang="es-CO" sz="1200" b="1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EDR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𝑬𝒅𝒈𝒅𝒆𝒔</m:t>
                                </m:r>
                              </m:oMath>
                            </m:oMathPara>
                          </a14:m>
                          <a:endParaRPr lang="es-CO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08932378"/>
                      </a:ext>
                    </a:extLst>
                  </a:tr>
                  <a:tr h="31151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Number</a:t>
                          </a:r>
                          <a:r>
                            <a:rPr lang="es-CO" sz="1200" b="0" i="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of</a:t>
                          </a:r>
                          <a:r>
                            <a:rPr lang="es-CO" sz="1200" b="0" i="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useful</a:t>
                          </a:r>
                          <a:r>
                            <a:rPr lang="es-CO" sz="1200" b="0" i="0" kern="1200" baseline="300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spectra</a:t>
                          </a:r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s-CO" sz="1200" b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1,769,157</a:t>
                          </a:r>
                          <a:endParaRPr lang="es-CO" sz="1200" b="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789139"/>
                      </a:ext>
                    </a:extLst>
                  </a:tr>
                  <a:tr h="31151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Number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of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useful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spectra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of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unique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targets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b="0" i="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1,712,004</a:t>
                          </a:r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20615908"/>
                      </a:ext>
                    </a:extLst>
                  </a:tr>
                  <a:tr h="311519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s-CO" sz="1200" b="0" i="0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Galaxies</m:t>
                                </m:r>
                              </m:oMath>
                            </m:oMathPara>
                          </a14:m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s-CO" sz="1200" b="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1,125,635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7874620"/>
                      </a:ext>
                    </a:extLst>
                  </a:tr>
                  <a:tr h="311519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s-CO" sz="1200" b="0" i="0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Quasars</m:t>
                                </m:r>
                              </m:oMath>
                            </m:oMathPara>
                          </a14:m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s-CO" sz="1200" b="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90,241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8183413"/>
                      </a:ext>
                    </a:extLst>
                  </a:tr>
                  <a:tr h="311519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s-CO" sz="1200" b="0" i="0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Stars</m:t>
                                </m:r>
                              </m:oMath>
                            </m:oMathPara>
                          </a14:m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s-CO" sz="1200" b="0" i="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496,128</a:t>
                          </a:r>
                          <a:endParaRPr lang="es-CO" sz="1200" b="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6645334"/>
                      </a:ext>
                    </a:extLst>
                  </a:tr>
                  <a:tr h="31151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Spectral</a:t>
                          </a:r>
                          <a:r>
                            <a:rPr lang="es-CO" sz="1200" b="0" i="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coverage</a:t>
                          </a:r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s-CO" sz="1200" b="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360–982.4 nm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61969945"/>
                      </a:ext>
                    </a:extLst>
                  </a:tr>
                  <a:tr h="48596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Spectral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resolution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s-CO" sz="1200" b="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2000 (at 360 nm)–5500 (at 980 nm)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91033901"/>
                      </a:ext>
                    </a:extLst>
                  </a:tr>
                  <a:tr h="31151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Wavelength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system</a:t>
                          </a:r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vacuum</a:t>
                          </a:r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63237869"/>
                      </a:ext>
                    </a:extLst>
                  </a:tr>
                  <a:tr h="31151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Photometric</a:t>
                          </a:r>
                          <a:r>
                            <a:rPr lang="es-CO" sz="1200" b="0" i="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bands</a:t>
                          </a:r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s-CO" sz="1200" b="0" i="1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g</m:t>
                                </m:r>
                                <m:r>
                                  <m:rPr>
                                    <m:nor/>
                                  </m:rPr>
                                  <a:rPr lang="es-CO" sz="1200" b="0" i="0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, </m:t>
                                </m:r>
                                <m:r>
                                  <m:rPr>
                                    <m:nor/>
                                  </m:rPr>
                                  <a:rPr lang="es-CO" sz="1200" b="0" i="1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r</m:t>
                                </m:r>
                                <m:r>
                                  <m:rPr>
                                    <m:nor/>
                                  </m:rPr>
                                  <a:rPr lang="es-CO" sz="1200" b="0" i="0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, </m:t>
                                </m:r>
                                <m:r>
                                  <m:rPr>
                                    <m:nor/>
                                  </m:rPr>
                                  <a:rPr lang="es-CO" sz="1200" b="0" i="1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z</m:t>
                                </m:r>
                                <m:r>
                                  <m:rPr>
                                    <m:nor/>
                                  </m:rPr>
                                  <a:rPr lang="es-CO" sz="1200" b="0" i="0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, </m:t>
                                </m:r>
                                <m:r>
                                  <m:rPr>
                                    <m:nor/>
                                  </m:rPr>
                                  <a:rPr lang="es-CO" sz="1200" b="0" i="1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W</m:t>
                                </m:r>
                                <m:r>
                                  <m:rPr>
                                    <m:nor/>
                                  </m:rPr>
                                  <a:rPr lang="es-CO" sz="1200" b="0" i="0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1, </m:t>
                                </m:r>
                                <m:r>
                                  <m:rPr>
                                    <m:nor/>
                                  </m:rPr>
                                  <a:rPr lang="es-CO" sz="1200" b="0" i="1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W</m:t>
                                </m:r>
                                <m:r>
                                  <m:rPr>
                                    <m:nor/>
                                  </m:rPr>
                                  <a:rPr lang="es-CO" sz="1200" b="0" i="0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2, </m:t>
                                </m:r>
                                <m:r>
                                  <m:rPr>
                                    <m:nor/>
                                  </m:rPr>
                                  <a:rPr lang="es-CO" sz="1200" b="0" i="1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W</m:t>
                                </m:r>
                                <m:r>
                                  <m:rPr>
                                    <m:nor/>
                                  </m:rPr>
                                  <a:rPr lang="es-CO" sz="1200" b="0" i="0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3, </m:t>
                                </m:r>
                                <m:r>
                                  <m:rPr>
                                    <m:nor/>
                                  </m:rPr>
                                  <a:rPr lang="es-CO" sz="1200" b="0" i="1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W</m:t>
                                </m:r>
                                <m:r>
                                  <m:rPr>
                                    <m:nor/>
                                  </m:rPr>
                                  <a:rPr lang="es-CO" sz="1200" b="0" i="0" kern="120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effectLst/>
                                    <a:latin typeface="Arial" panose="020B0604020202020204" pitchFamily="34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4049500"/>
                      </a:ext>
                    </a:extLst>
                  </a:tr>
                  <a:tr h="31151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Approximate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area</a:t>
                          </a:r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s-CO" sz="1200" b="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~1390 </a:t>
                          </a:r>
                          <a:r>
                            <a:rPr lang="es-CO" sz="1200" b="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square</a:t>
                          </a:r>
                          <a:r>
                            <a:rPr lang="es-CO" sz="1200" b="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b="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degrees</a:t>
                          </a:r>
                          <a:endParaRPr lang="es-CO" sz="1200" b="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5205751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a 6">
                <a:extLst>
                  <a:ext uri="{FF2B5EF4-FFF2-40B4-BE49-F238E27FC236}">
                    <a16:creationId xmlns:a16="http://schemas.microsoft.com/office/drawing/2014/main" id="{7CC1657E-C8F9-A6E6-3EC4-D9FD4FE1C4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21924066"/>
                  </p:ext>
                </p:extLst>
              </p:nvPr>
            </p:nvGraphicFramePr>
            <p:xfrm>
              <a:off x="3275856" y="1844824"/>
              <a:ext cx="5544617" cy="3721687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096344">
                      <a:extLst>
                        <a:ext uri="{9D8B030D-6E8A-4147-A177-3AD203B41FA5}">
                          <a16:colId xmlns:a16="http://schemas.microsoft.com/office/drawing/2014/main" val="3126191519"/>
                        </a:ext>
                      </a:extLst>
                    </a:gridCol>
                    <a:gridCol w="2448273">
                      <a:extLst>
                        <a:ext uri="{9D8B030D-6E8A-4147-A177-3AD203B41FA5}">
                          <a16:colId xmlns:a16="http://schemas.microsoft.com/office/drawing/2014/main" val="2995281791"/>
                        </a:ext>
                      </a:extLst>
                    </a:gridCol>
                  </a:tblGrid>
                  <a:tr h="432048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s-CO" sz="1200" b="1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Summary</a:t>
                          </a:r>
                          <a:r>
                            <a:rPr lang="es-CO" sz="1200" b="1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b="1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of</a:t>
                          </a:r>
                          <a:r>
                            <a:rPr lang="es-CO" sz="1200" b="1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EDR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14:m xmlns:a14="http://schemas.microsoft.com/office/drawing/2010/main"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𝑬𝒅𝒈𝒅𝒆𝒔</m:t>
                                </m:r>
                              </m:oMath>
                            </m:oMathPara>
                          </a14:m>
                          <a:endParaRPr lang="es-CO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08932378"/>
                      </a:ext>
                    </a:extLst>
                  </a:tr>
                  <a:tr h="31151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Number</a:t>
                          </a:r>
                          <a:r>
                            <a:rPr lang="es-CO" sz="1200" b="0" i="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of</a:t>
                          </a:r>
                          <a:r>
                            <a:rPr lang="es-CO" sz="1200" b="0" i="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useful</a:t>
                          </a:r>
                          <a:r>
                            <a:rPr lang="es-CO" sz="1200" b="0" i="0" kern="1200" baseline="300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spectra</a:t>
                          </a:r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s-CO" sz="1200" b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1,769,157</a:t>
                          </a:r>
                          <a:endParaRPr lang="es-CO" sz="1200" b="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789139"/>
                      </a:ext>
                    </a:extLst>
                  </a:tr>
                  <a:tr h="31151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Number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of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useful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spectra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of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unique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targets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b="0" i="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1,712,004</a:t>
                          </a:r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20615908"/>
                      </a:ext>
                    </a:extLst>
                  </a:tr>
                  <a:tr h="311519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36000" r="-79184" b="-75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s-CO" sz="1200" b="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1,125,635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7874620"/>
                      </a:ext>
                    </a:extLst>
                  </a:tr>
                  <a:tr h="311519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436000" r="-79184" b="-65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s-CO" sz="1200" b="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90,241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8183413"/>
                      </a:ext>
                    </a:extLst>
                  </a:tr>
                  <a:tr h="311519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558333" r="-79184" b="-58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s-CO" sz="1200" b="0" i="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496,128</a:t>
                          </a:r>
                          <a:endParaRPr lang="es-CO" sz="1200" b="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6645334"/>
                      </a:ext>
                    </a:extLst>
                  </a:tr>
                  <a:tr h="31151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Spectral</a:t>
                          </a:r>
                          <a:r>
                            <a:rPr lang="es-CO" sz="1200" b="0" i="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coverage</a:t>
                          </a:r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s-CO" sz="1200" b="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360–982.4 nm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61969945"/>
                      </a:ext>
                    </a:extLst>
                  </a:tr>
                  <a:tr h="48596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Spectral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resolution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R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s-CO" sz="1200" b="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2000 (at 360 nm)–5500 (at 980 nm)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91033901"/>
                      </a:ext>
                    </a:extLst>
                  </a:tr>
                  <a:tr h="31151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Wavelength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system</a:t>
                          </a:r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vacuum</a:t>
                          </a:r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63237869"/>
                      </a:ext>
                    </a:extLst>
                  </a:tr>
                  <a:tr h="31151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Photometric</a:t>
                          </a:r>
                          <a:r>
                            <a:rPr lang="es-CO" sz="1200" b="0" i="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b="0" i="0" kern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bands</a:t>
                          </a:r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26943" t="-1025000" r="-518" b="-1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4049500"/>
                      </a:ext>
                    </a:extLst>
                  </a:tr>
                  <a:tr h="31151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Approximate</a:t>
                          </a:r>
                          <a:r>
                            <a:rPr lang="es-CO" sz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area</a:t>
                          </a:r>
                          <a:endParaRPr lang="es-CO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s-CO" sz="1200" b="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~1390 </a:t>
                          </a:r>
                          <a:r>
                            <a:rPr lang="es-CO" sz="1200" b="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square</a:t>
                          </a:r>
                          <a:r>
                            <a:rPr lang="es-CO" sz="1200" b="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s-CO" sz="1200" b="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degrees</a:t>
                          </a:r>
                          <a:endParaRPr lang="es-CO" sz="1200" b="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520575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97130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3" name="2 Subtítulo">
            <a:extLst>
              <a:ext uri="{FF2B5EF4-FFF2-40B4-BE49-F238E27FC236}">
                <a16:creationId xmlns:a16="http://schemas.microsoft.com/office/drawing/2014/main" id="{5002C112-9230-3615-E6E2-5395B9BF3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3713" y="5876925"/>
            <a:ext cx="7272337" cy="838200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Estimación de masa estelar de galaxias con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</a:t>
            </a:r>
          </a:p>
        </p:txBody>
      </p:sp>
      <p:sp>
        <p:nvSpPr>
          <p:cNvPr id="13315" name="CuadroTexto 5">
            <a:extLst>
              <a:ext uri="{FF2B5EF4-FFF2-40B4-BE49-F238E27FC236}">
                <a16:creationId xmlns:a16="http://schemas.microsoft.com/office/drawing/2014/main" id="{81FE042E-7576-D1FA-C75D-99B6D5276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1201744"/>
            <a:ext cx="327194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CO" altLang="es-CO" sz="3600" b="1" dirty="0"/>
              <a:t>Grafos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8919DE6-0C66-D19B-48D8-FDAD7E4FABA3}"/>
              </a:ext>
            </a:extLst>
          </p:cNvPr>
          <p:cNvSpPr txBox="1"/>
          <p:nvPr/>
        </p:nvSpPr>
        <p:spPr>
          <a:xfrm>
            <a:off x="595878" y="2276872"/>
            <a:ext cx="3184034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Un grafo simple G consiste en un conjunto finito no vacío V(G) de elementos llamados vértices (o nodos), y un conjunto finito E(G) de pares no ordenados distintos de elementos distintos de V(G) llamados aristas (o arcos) </a:t>
            </a:r>
            <a:r>
              <a:rPr kumimoji="0" lang="es-CO" b="0" i="0" u="none" strike="noStrike" kern="1200" cap="none" spc="0" normalizeH="0" baseline="3000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[3]</a:t>
            </a:r>
            <a:endParaRPr lang="es-CO" baseline="30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CCA2672-BBF9-5E0E-5B9F-3B65E1A61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592015"/>
            <a:ext cx="4855035" cy="367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302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3" name="2 Subtítulo">
            <a:extLst>
              <a:ext uri="{FF2B5EF4-FFF2-40B4-BE49-F238E27FC236}">
                <a16:creationId xmlns:a16="http://schemas.microsoft.com/office/drawing/2014/main" id="{5002C112-9230-3615-E6E2-5395B9BF3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3713" y="5876925"/>
            <a:ext cx="7272337" cy="838200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Estimación de masa estelar de galaxias con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53D0A21-7A53-A916-FA7D-A03C45C16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7323"/>
            <a:ext cx="4153884" cy="3223843"/>
          </a:xfrm>
          <a:prstGeom prst="rect">
            <a:avLst/>
          </a:prstGeom>
        </p:spPr>
      </p:pic>
      <p:pic>
        <p:nvPicPr>
          <p:cNvPr id="5" name="Imagen 1">
            <a:extLst>
              <a:ext uri="{FF2B5EF4-FFF2-40B4-BE49-F238E27FC236}">
                <a16:creationId xmlns:a16="http://schemas.microsoft.com/office/drawing/2014/main" id="{809331CF-7C53-0FAD-9119-92CD2D745D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8"/>
          <a:stretch/>
        </p:blipFill>
        <p:spPr bwMode="auto">
          <a:xfrm>
            <a:off x="4579561" y="1643406"/>
            <a:ext cx="4564439" cy="3297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DA4FED1C-E075-1620-5526-5A96598DC3A2}"/>
              </a:ext>
            </a:extLst>
          </p:cNvPr>
          <p:cNvCxnSpPr>
            <a:cxnSpLocks/>
          </p:cNvCxnSpPr>
          <p:nvPr/>
        </p:nvCxnSpPr>
        <p:spPr>
          <a:xfrm>
            <a:off x="4243493" y="3276210"/>
            <a:ext cx="4725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055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3" name="2 Subtítulo">
            <a:extLst>
              <a:ext uri="{FF2B5EF4-FFF2-40B4-BE49-F238E27FC236}">
                <a16:creationId xmlns:a16="http://schemas.microsoft.com/office/drawing/2014/main" id="{5002C112-9230-3615-E6E2-5395B9BF3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3713" y="5876925"/>
            <a:ext cx="7272337" cy="838200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Estimación de masa estelar de galaxias con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a 1">
                <a:extLst>
                  <a:ext uri="{FF2B5EF4-FFF2-40B4-BE49-F238E27FC236}">
                    <a16:creationId xmlns:a16="http://schemas.microsoft.com/office/drawing/2014/main" id="{C1131B04-AD36-F978-D4E9-752B6E26A0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2666401"/>
                  </p:ext>
                </p:extLst>
              </p:nvPr>
            </p:nvGraphicFramePr>
            <p:xfrm>
              <a:off x="539552" y="1442550"/>
              <a:ext cx="2880320" cy="374441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79309">
                      <a:extLst>
                        <a:ext uri="{9D8B030D-6E8A-4147-A177-3AD203B41FA5}">
                          <a16:colId xmlns:a16="http://schemas.microsoft.com/office/drawing/2014/main" val="3126191519"/>
                        </a:ext>
                      </a:extLst>
                    </a:gridCol>
                    <a:gridCol w="921702">
                      <a:extLst>
                        <a:ext uri="{9D8B030D-6E8A-4147-A177-3AD203B41FA5}">
                          <a16:colId xmlns:a16="http://schemas.microsoft.com/office/drawing/2014/main" val="3852774483"/>
                        </a:ext>
                      </a:extLst>
                    </a:gridCol>
                    <a:gridCol w="979309">
                      <a:extLst>
                        <a:ext uri="{9D8B030D-6E8A-4147-A177-3AD203B41FA5}">
                          <a16:colId xmlns:a16="http://schemas.microsoft.com/office/drawing/2014/main" val="2995281791"/>
                        </a:ext>
                      </a:extLst>
                    </a:gridCol>
                  </a:tblGrid>
                  <a:tr h="34040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𝑹𝒐𝒔𝒆𝒕𝒕𝒆</m:t>
                                </m:r>
                              </m:oMath>
                            </m:oMathPara>
                          </a14:m>
                          <a:endParaRPr lang="es-CO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𝑵𝒐𝒅𝒆𝒔</m:t>
                                </m:r>
                              </m:oMath>
                            </m:oMathPara>
                          </a14:m>
                          <a:endParaRPr lang="es-CO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𝑬𝒅𝒈𝒅𝒆𝒔</m:t>
                                </m:r>
                              </m:oMath>
                            </m:oMathPara>
                          </a14:m>
                          <a:endParaRPr lang="es-CO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08932378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11157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4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7572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789139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400" b="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9568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4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5245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20615908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11635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9257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7874620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13667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13051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8183413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10617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6870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6645334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13260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14395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61969945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10704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7635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91033901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10130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8655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63237869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18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11117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7991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4049500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10248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6689</m:t>
                                </m:r>
                              </m:oMath>
                            </m:oMathPara>
                          </a14:m>
                          <a:endParaRPr lang="es-CO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5205751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a 1">
                <a:extLst>
                  <a:ext uri="{FF2B5EF4-FFF2-40B4-BE49-F238E27FC236}">
                    <a16:creationId xmlns:a16="http://schemas.microsoft.com/office/drawing/2014/main" id="{C1131B04-AD36-F978-D4E9-752B6E26A0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2666401"/>
                  </p:ext>
                </p:extLst>
              </p:nvPr>
            </p:nvGraphicFramePr>
            <p:xfrm>
              <a:off x="539552" y="1442550"/>
              <a:ext cx="2880320" cy="374441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79309">
                      <a:extLst>
                        <a:ext uri="{9D8B030D-6E8A-4147-A177-3AD203B41FA5}">
                          <a16:colId xmlns:a16="http://schemas.microsoft.com/office/drawing/2014/main" val="3126191519"/>
                        </a:ext>
                      </a:extLst>
                    </a:gridCol>
                    <a:gridCol w="921702">
                      <a:extLst>
                        <a:ext uri="{9D8B030D-6E8A-4147-A177-3AD203B41FA5}">
                          <a16:colId xmlns:a16="http://schemas.microsoft.com/office/drawing/2014/main" val="3852774483"/>
                        </a:ext>
                      </a:extLst>
                    </a:gridCol>
                    <a:gridCol w="979309">
                      <a:extLst>
                        <a:ext uri="{9D8B030D-6E8A-4147-A177-3AD203B41FA5}">
                          <a16:colId xmlns:a16="http://schemas.microsoft.com/office/drawing/2014/main" val="2995281791"/>
                        </a:ext>
                      </a:extLst>
                    </a:gridCol>
                  </a:tblGrid>
                  <a:tr h="340401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282" r="-193590" b="-9962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9722" r="-109722" b="-9962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3590" r="-1282" b="-9962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8932378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282" t="-100000" r="-193590" b="-8962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9722" t="-100000" r="-109722" b="-8962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3590" t="-100000" r="-1282" b="-8962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3789139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282" t="-200000" r="-193590" b="-7962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9722" t="-200000" r="-109722" b="-7962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3590" t="-200000" r="-1282" b="-7962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0615908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282" t="-300000" r="-193590" b="-6962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9722" t="-300000" r="-109722" b="-6962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3590" t="-300000" r="-1282" b="-6962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7874620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282" t="-400000" r="-193590" b="-5962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9722" t="-400000" r="-109722" b="-5962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3590" t="-400000" r="-1282" b="-5962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8183413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282" t="-519231" r="-193590" b="-51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9722" t="-519231" r="-109722" b="-51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3590" t="-519231" r="-1282" b="-519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6645334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282" t="-596296" r="-19359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9722" t="-596296" r="-109722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3590" t="-596296" r="-1282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1969945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282" t="-696296" r="-19359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9722" t="-696296" r="-109722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3590" t="-696296" r="-1282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1033901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282" t="-796296" r="-19359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9722" t="-796296" r="-10972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3590" t="-796296" r="-1282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3237869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282" t="-896296" r="-19359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9722" t="-896296" r="-10972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3590" t="-896296" r="-1282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4049500"/>
                      </a:ext>
                    </a:extLst>
                  </a:tr>
                  <a:tr h="340401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282" t="-996296" r="-193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9722" t="-996296" r="-1097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3590" t="-996296" r="-12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205751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0249AD2D-026C-F223-C3FA-93BD63F5A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20" y="1442550"/>
            <a:ext cx="5112568" cy="392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09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3" name="2 Subtítulo">
            <a:extLst>
              <a:ext uri="{FF2B5EF4-FFF2-40B4-BE49-F238E27FC236}">
                <a16:creationId xmlns:a16="http://schemas.microsoft.com/office/drawing/2014/main" id="{5002C112-9230-3615-E6E2-5395B9BF3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3713" y="5876925"/>
            <a:ext cx="7272337" cy="838200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Estimación de masa estelar de galaxias con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</a:t>
            </a:r>
          </a:p>
        </p:txBody>
      </p:sp>
      <p:sp>
        <p:nvSpPr>
          <p:cNvPr id="13315" name="CuadroTexto 5">
            <a:extLst>
              <a:ext uri="{FF2B5EF4-FFF2-40B4-BE49-F238E27FC236}">
                <a16:creationId xmlns:a16="http://schemas.microsoft.com/office/drawing/2014/main" id="{81FE042E-7576-D1FA-C75D-99B6D5276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941" y="2523906"/>
            <a:ext cx="327194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CO" altLang="es-CO" sz="3600" b="1" dirty="0"/>
              <a:t>Modelo Lineal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8919DE6-0C66-D19B-48D8-FDAD7E4FABA3}"/>
              </a:ext>
            </a:extLst>
          </p:cNvPr>
          <p:cNvSpPr txBox="1"/>
          <p:nvPr/>
        </p:nvSpPr>
        <p:spPr>
          <a:xfrm>
            <a:off x="291941" y="3165606"/>
            <a:ext cx="3064607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s-CO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Model</a:t>
            </a:r>
            <a:r>
              <a:rPr lang="es-CO" dirty="0">
                <a:solidFill>
                  <a:srgbClr val="7F7F7F"/>
                </a:solidFill>
              </a:rPr>
              <a:t>o</a:t>
            </a:r>
            <a:r>
              <a:rPr lang="es-C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lineal multivariable con flujos G, R, Z, W1, W2 y </a:t>
            </a:r>
            <a:r>
              <a:rPr lang="es-CO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redshift</a:t>
            </a:r>
            <a:r>
              <a:rPr lang="es-C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Z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9D3E1BC-E280-7D73-73DB-94783673C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512" y="980728"/>
            <a:ext cx="5419538" cy="458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5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1 Título">
            <a:extLst>
              <a:ext uri="{FF2B5EF4-FFF2-40B4-BE49-F238E27FC236}">
                <a16:creationId xmlns:a16="http://schemas.microsoft.com/office/drawing/2014/main" id="{F05B0A6D-5974-C7C9-4290-ECD557CC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13" y="168275"/>
            <a:ext cx="4643437" cy="295275"/>
          </a:xfrm>
        </p:spPr>
        <p:txBody>
          <a:bodyPr/>
          <a:lstStyle/>
          <a:p>
            <a:pPr eaLnBrk="1" hangingPunct="1"/>
            <a:r>
              <a:rPr lang="es-CO" altLang="es-CO" sz="1400"/>
              <a:t>Seminario de astronomía – 27/11/2023</a:t>
            </a:r>
          </a:p>
        </p:txBody>
      </p:sp>
      <p:sp>
        <p:nvSpPr>
          <p:cNvPr id="3" name="2 Subtítulo">
            <a:extLst>
              <a:ext uri="{FF2B5EF4-FFF2-40B4-BE49-F238E27FC236}">
                <a16:creationId xmlns:a16="http://schemas.microsoft.com/office/drawing/2014/main" id="{5002C112-9230-3615-E6E2-5395B9BF3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3713" y="5876925"/>
            <a:ext cx="7272337" cy="838200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V. Torres-Gomez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/>
              <a:t>Estimación de masa estelar de galaxias con </a:t>
            </a:r>
            <a:r>
              <a:rPr lang="es-CO" sz="1400" dirty="0" err="1"/>
              <a:t>Graph</a:t>
            </a:r>
            <a:r>
              <a:rPr lang="es-CO" sz="1400" dirty="0"/>
              <a:t> Neural Networks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s-CO" sz="1400" dirty="0" err="1"/>
              <a:t>Slide</a:t>
            </a:r>
            <a:r>
              <a:rPr lang="es-CO" sz="1400" dirty="0"/>
              <a:t> 1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0A0705C-FA4D-DF25-5B14-594F96957F57}"/>
              </a:ext>
            </a:extLst>
          </p:cNvPr>
          <p:cNvSpPr txBox="1"/>
          <p:nvPr/>
        </p:nvSpPr>
        <p:spPr>
          <a:xfrm>
            <a:off x="514010" y="1137218"/>
            <a:ext cx="77990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s-CO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sklearn.linear_model.LinearRegression</a:t>
            </a:r>
            <a:endParaRPr kumimoji="0" lang="es-CO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028" name="Picture 4" descr="Scikit-learn - Wikipedia, la enciclopedia libre">
            <a:extLst>
              <a:ext uri="{FF2B5EF4-FFF2-40B4-BE49-F238E27FC236}">
                <a16:creationId xmlns:a16="http://schemas.microsoft.com/office/drawing/2014/main" id="{FD2FFD59-9867-3076-4782-DFF03B386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581128"/>
            <a:ext cx="1697519" cy="91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186FB75D-69AF-10E5-69A1-E0694EF61127}"/>
                  </a:ext>
                </a:extLst>
              </p:cNvPr>
              <p:cNvSpPr txBox="1"/>
              <p:nvPr/>
            </p:nvSpPr>
            <p:spPr>
              <a:xfrm>
                <a:off x="514010" y="1646743"/>
                <a:ext cx="8018430" cy="1015663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r>
                  <a:rPr lang="es-CO" sz="2000" b="0" i="0" dirty="0">
                    <a:solidFill>
                      <a:srgbClr val="7F7F7F"/>
                    </a:solidFill>
                    <a:effectLst/>
                    <a:latin typeface="Söhne"/>
                  </a:rPr>
                  <a:t>Ajusta un modelo lineal con coeficientes </a:t>
                </a:r>
                <a14:m>
                  <m:oMath xmlns:m="http://schemas.openxmlformats.org/officeDocument/2006/math">
                    <m:r>
                      <a:rPr lang="es-CO" sz="2000" b="0" i="1" dirty="0" smtClean="0">
                        <a:solidFill>
                          <a:srgbClr val="7F7F7F"/>
                        </a:solidFill>
                        <a:effectLst/>
                        <a:latin typeface="Cambria Math" panose="02040503050406030204" pitchFamily="18" charset="0"/>
                      </a:rPr>
                      <m:t>𝑤</m:t>
                    </m:r>
                    <m:r>
                      <a:rPr lang="es-CO" sz="2000" b="0" i="1" dirty="0" smtClean="0">
                        <a:solidFill>
                          <a:srgbClr val="7F7F7F"/>
                        </a:solidFill>
                        <a:effectLst/>
                        <a:latin typeface="Cambria Math" panose="02040503050406030204" pitchFamily="18" charset="0"/>
                      </a:rPr>
                      <m:t>= (</m:t>
                    </m:r>
                    <m:r>
                      <a:rPr lang="es-CO" sz="2000" b="0" i="1" dirty="0" smtClean="0">
                        <a:solidFill>
                          <a:srgbClr val="7F7F7F"/>
                        </a:solidFill>
                        <a:effectLst/>
                        <a:latin typeface="Cambria Math" panose="02040503050406030204" pitchFamily="18" charset="0"/>
                      </a:rPr>
                      <m:t>𝑤</m:t>
                    </m:r>
                    <m:r>
                      <a:rPr lang="es-CO" sz="2000" b="0" i="1" dirty="0" smtClean="0">
                        <a:solidFill>
                          <a:srgbClr val="7F7F7F"/>
                        </a:solidFill>
                        <a:effectLst/>
                        <a:latin typeface="Cambria Math" panose="02040503050406030204" pitchFamily="18" charset="0"/>
                      </a:rPr>
                      <m:t>1, …, </m:t>
                    </m:r>
                    <m:r>
                      <a:rPr lang="es-CO" sz="2000" b="0" i="1" dirty="0" err="1" smtClean="0">
                        <a:solidFill>
                          <a:srgbClr val="7F7F7F"/>
                        </a:solidFill>
                        <a:effectLst/>
                        <a:latin typeface="Cambria Math" panose="02040503050406030204" pitchFamily="18" charset="0"/>
                      </a:rPr>
                      <m:t>𝑤𝑝</m:t>
                    </m:r>
                    <m:r>
                      <a:rPr lang="es-CO" sz="2000" b="0" i="1" dirty="0" smtClean="0">
                        <a:solidFill>
                          <a:srgbClr val="7F7F7F"/>
                        </a:solidFill>
                        <a:effectLst/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s-CO" sz="2000" b="0" i="0" dirty="0">
                    <a:solidFill>
                      <a:srgbClr val="7F7F7F"/>
                    </a:solidFill>
                    <a:effectLst/>
                    <a:latin typeface="Söhne"/>
                  </a:rPr>
                  <a:t>para minimizar la suma residual de los cuadrados entre los objetivos observados y los objetivos predichos por la aproximación lineal </a:t>
                </a:r>
                <a:r>
                  <a:rPr lang="es-CO" sz="2000" b="0" i="0" baseline="30000" dirty="0">
                    <a:solidFill>
                      <a:srgbClr val="7F7F7F"/>
                    </a:solidFill>
                    <a:effectLst/>
                    <a:latin typeface="Söhne"/>
                  </a:rPr>
                  <a:t>[2]</a:t>
                </a:r>
                <a:endParaRPr lang="es-CO" sz="2000" baseline="30000" dirty="0">
                  <a:solidFill>
                    <a:srgbClr val="7F7F7F"/>
                  </a:solidFill>
                </a:endParaRPr>
              </a:p>
            </p:txBody>
          </p:sp>
        </mc:Choice>
        <mc:Fallback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186FB75D-69AF-10E5-69A1-E0694EF61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010" y="1646743"/>
                <a:ext cx="8018430" cy="1015663"/>
              </a:xfrm>
              <a:prstGeom prst="rect">
                <a:avLst/>
              </a:prstGeom>
              <a:blipFill>
                <a:blip r:embed="rId4"/>
                <a:stretch>
                  <a:fillRect l="-791" t="-2469" b="-987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n 9">
            <a:extLst>
              <a:ext uri="{FF2B5EF4-FFF2-40B4-BE49-F238E27FC236}">
                <a16:creationId xmlns:a16="http://schemas.microsoft.com/office/drawing/2014/main" id="{443C7C72-7492-14BB-63DB-2E8F3972CE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2895" r="65749" b="50000"/>
          <a:stretch/>
        </p:blipFill>
        <p:spPr>
          <a:xfrm>
            <a:off x="575581" y="2829816"/>
            <a:ext cx="2376264" cy="2763920"/>
          </a:xfrm>
          <a:prstGeom prst="rect">
            <a:avLst/>
          </a:prstGeom>
          <a:ln>
            <a:noFill/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2FB827C-3584-C2A4-41E3-4A1F3DA238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212" r="65750" b="50000"/>
          <a:stretch/>
        </p:blipFill>
        <p:spPr>
          <a:xfrm>
            <a:off x="4193652" y="2829816"/>
            <a:ext cx="2412457" cy="2763920"/>
          </a:xfrm>
          <a:prstGeom prst="rect">
            <a:avLst/>
          </a:prstGeom>
          <a:ln>
            <a:noFill/>
          </a:ln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69450AA6-0C5E-91F8-E003-07DFE645702A}"/>
              </a:ext>
            </a:extLst>
          </p:cNvPr>
          <p:cNvCxnSpPr>
            <a:cxnSpLocks/>
          </p:cNvCxnSpPr>
          <p:nvPr/>
        </p:nvCxnSpPr>
        <p:spPr>
          <a:xfrm>
            <a:off x="3131840" y="4211776"/>
            <a:ext cx="792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6521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ct val="20000"/>
          </a:spcBef>
          <a:spcAft>
            <a:spcPts val="0"/>
          </a:spcAft>
          <a:buClrTx/>
          <a:buSzTx/>
          <a:buFont typeface="Arial" pitchFamily="34" charset="0"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Arial" pitchFamily="34" charset="0"/>
            <a:ea typeface="+mn-ea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1867</TotalTime>
  <Words>1162</Words>
  <Application>Microsoft Macintosh PowerPoint</Application>
  <PresentationFormat>Presentación en pantalla (4:3)</PresentationFormat>
  <Paragraphs>254</Paragraphs>
  <Slides>24</Slides>
  <Notes>24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9" baseType="lpstr">
      <vt:lpstr>Arial</vt:lpstr>
      <vt:lpstr>Calibri</vt:lpstr>
      <vt:lpstr>Cambria Math</vt:lpstr>
      <vt:lpstr>Söhne</vt:lpstr>
      <vt:lpstr>Tema de Office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  <vt:lpstr>Seminario de astronomía – 27/11/2023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Hugo</dc:creator>
  <cp:lastModifiedBy>Valeria Torres Gomez</cp:lastModifiedBy>
  <cp:revision>20</cp:revision>
  <dcterms:created xsi:type="dcterms:W3CDTF">2008-03-11T21:51:34Z</dcterms:created>
  <dcterms:modified xsi:type="dcterms:W3CDTF">2023-11-15T14:07:06Z</dcterms:modified>
</cp:coreProperties>
</file>